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Nunito SemiBold"/>
      <p:regular r:id="rId59"/>
      <p:bold r:id="rId60"/>
      <p:italic r:id="rId61"/>
      <p:boldItalic r:id="rId62"/>
    </p:embeddedFont>
    <p:embeddedFont>
      <p:font typeface="Nunito ExtraLight"/>
      <p:regular r:id="rId63"/>
      <p:bold r:id="rId64"/>
      <p:italic r:id="rId65"/>
      <p:boldItalic r:id="rId66"/>
    </p:embeddedFont>
    <p:embeddedFont>
      <p:font typeface="Amatic SC"/>
      <p:regular r:id="rId67"/>
      <p:bold r:id="rId68"/>
    </p:embeddedFont>
    <p:embeddedFont>
      <p:font typeface="Nunito"/>
      <p:regular r:id="rId69"/>
      <p:bold r:id="rId70"/>
      <p:italic r:id="rId71"/>
      <p:boldItalic r:id="rId72"/>
    </p:embeddedFont>
    <p:embeddedFont>
      <p:font typeface="Kaushan Script"/>
      <p:regular r:id="rId73"/>
    </p:embeddedFont>
    <p:embeddedFont>
      <p:font typeface="Nunito Black"/>
      <p:bold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52F59B-9B50-477F-9B87-D104CEC8E838}">
  <a:tblStyle styleId="{FA52F59B-9B50-477F-9B87-D104CEC8E8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A0FF8A4-23A1-4370-85AF-F611F10A2A3E}"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KaushanScript-regular.fntdata"/><Relationship Id="rId72" Type="http://schemas.openxmlformats.org/officeDocument/2006/relationships/font" Target="fonts/Nunito-boldItalic.fntdata"/><Relationship Id="rId31" Type="http://schemas.openxmlformats.org/officeDocument/2006/relationships/slide" Target="slides/slide25.xml"/><Relationship Id="rId75" Type="http://schemas.openxmlformats.org/officeDocument/2006/relationships/font" Target="fonts/NunitoBlack-boldItalic.fntdata"/><Relationship Id="rId30" Type="http://schemas.openxmlformats.org/officeDocument/2006/relationships/slide" Target="slides/slide24.xml"/><Relationship Id="rId74" Type="http://schemas.openxmlformats.org/officeDocument/2006/relationships/font" Target="fonts/NunitoBlack-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italic.fntdata"/><Relationship Id="rId70" Type="http://schemas.openxmlformats.org/officeDocument/2006/relationships/font" Target="fonts/Nuni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SemiBold-boldItalic.fntdata"/><Relationship Id="rId61" Type="http://schemas.openxmlformats.org/officeDocument/2006/relationships/font" Target="fonts/NunitoSemiBold-italic.fntdata"/><Relationship Id="rId20" Type="http://schemas.openxmlformats.org/officeDocument/2006/relationships/slide" Target="slides/slide14.xml"/><Relationship Id="rId64" Type="http://schemas.openxmlformats.org/officeDocument/2006/relationships/font" Target="fonts/NunitoExtraLight-bold.fntdata"/><Relationship Id="rId63" Type="http://schemas.openxmlformats.org/officeDocument/2006/relationships/font" Target="fonts/NunitoExtraLight-regular.fntdata"/><Relationship Id="rId22" Type="http://schemas.openxmlformats.org/officeDocument/2006/relationships/slide" Target="slides/slide16.xml"/><Relationship Id="rId66" Type="http://schemas.openxmlformats.org/officeDocument/2006/relationships/font" Target="fonts/NunitoExtraLight-boldItalic.fntdata"/><Relationship Id="rId21" Type="http://schemas.openxmlformats.org/officeDocument/2006/relationships/slide" Target="slides/slide15.xml"/><Relationship Id="rId65" Type="http://schemas.openxmlformats.org/officeDocument/2006/relationships/font" Target="fonts/NunitoExtraLight-italic.fntdata"/><Relationship Id="rId24" Type="http://schemas.openxmlformats.org/officeDocument/2006/relationships/slide" Target="slides/slide18.xml"/><Relationship Id="rId68" Type="http://schemas.openxmlformats.org/officeDocument/2006/relationships/font" Target="fonts/AmaticSC-bold.fntdata"/><Relationship Id="rId23" Type="http://schemas.openxmlformats.org/officeDocument/2006/relationships/slide" Target="slides/slide17.xml"/><Relationship Id="rId67" Type="http://schemas.openxmlformats.org/officeDocument/2006/relationships/font" Target="fonts/AmaticSC-regular.fntdata"/><Relationship Id="rId60" Type="http://schemas.openxmlformats.org/officeDocument/2006/relationships/font" Target="fonts/Nunito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a5990adb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a5990ad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a5990adbf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a5990adb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a5990ad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da5990adb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a5990adbf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a5990adb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a5990adbf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a5990adb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a5990adbf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a5990adb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a5990adbf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a5990adbf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a5990adbf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a5990adb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a5990adbf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a5990adb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a5990adbf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a5990adb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a5990adb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da5990adbf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a5990adbf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a5990adbf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a5990adbf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a5990adb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a5990adbf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a5990adbf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a5990adbf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a5990adb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a5990adbf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a5990adb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a5990adbf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a5990adb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a5990adbf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a5990adb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a5990adbf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a5990adbf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a5990adbf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a5990adb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a5990adbf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a5990adb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a5990adbf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a5990adbf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782225" y="778096"/>
            <a:ext cx="7579546" cy="3864638"/>
          </a:xfrm>
          <a:custGeom>
            <a:rect b="b" l="l" r="r" t="t"/>
            <a:pathLst>
              <a:path extrusionOk="0" h="1831582" w="3592202">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2"/>
          <p:cNvSpPr txBox="1"/>
          <p:nvPr>
            <p:ph type="ctrTitle"/>
          </p:nvPr>
        </p:nvSpPr>
        <p:spPr>
          <a:xfrm>
            <a:off x="1867900" y="1731475"/>
            <a:ext cx="5408100" cy="1680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6800"/>
              <a:buNone/>
              <a:defRPr sz="6800"/>
            </a:lvl1pPr>
            <a:lvl2pPr lvl="1" algn="ctr">
              <a:lnSpc>
                <a:spcPct val="90000"/>
              </a:lnSpc>
              <a:spcBef>
                <a:spcPts val="0"/>
              </a:spcBef>
              <a:spcAft>
                <a:spcPts val="0"/>
              </a:spcAft>
              <a:buSzPts val="6800"/>
              <a:buNone/>
              <a:defRPr sz="6800"/>
            </a:lvl2pPr>
            <a:lvl3pPr lvl="2" algn="ctr">
              <a:lnSpc>
                <a:spcPct val="90000"/>
              </a:lnSpc>
              <a:spcBef>
                <a:spcPts val="0"/>
              </a:spcBef>
              <a:spcAft>
                <a:spcPts val="0"/>
              </a:spcAft>
              <a:buSzPts val="6800"/>
              <a:buNone/>
              <a:defRPr sz="6800"/>
            </a:lvl3pPr>
            <a:lvl4pPr lvl="3" algn="ctr">
              <a:lnSpc>
                <a:spcPct val="90000"/>
              </a:lnSpc>
              <a:spcBef>
                <a:spcPts val="0"/>
              </a:spcBef>
              <a:spcAft>
                <a:spcPts val="0"/>
              </a:spcAft>
              <a:buSzPts val="6800"/>
              <a:buNone/>
              <a:defRPr sz="6800"/>
            </a:lvl4pPr>
            <a:lvl5pPr lvl="4" algn="ctr">
              <a:lnSpc>
                <a:spcPct val="90000"/>
              </a:lnSpc>
              <a:spcBef>
                <a:spcPts val="0"/>
              </a:spcBef>
              <a:spcAft>
                <a:spcPts val="0"/>
              </a:spcAft>
              <a:buSzPts val="6800"/>
              <a:buNone/>
              <a:defRPr sz="6800"/>
            </a:lvl5pPr>
            <a:lvl6pPr lvl="5" algn="ctr">
              <a:lnSpc>
                <a:spcPct val="90000"/>
              </a:lnSpc>
              <a:spcBef>
                <a:spcPts val="0"/>
              </a:spcBef>
              <a:spcAft>
                <a:spcPts val="0"/>
              </a:spcAft>
              <a:buSzPts val="6800"/>
              <a:buNone/>
              <a:defRPr sz="6800"/>
            </a:lvl6pPr>
            <a:lvl7pPr lvl="6" algn="ctr">
              <a:lnSpc>
                <a:spcPct val="90000"/>
              </a:lnSpc>
              <a:spcBef>
                <a:spcPts val="0"/>
              </a:spcBef>
              <a:spcAft>
                <a:spcPts val="0"/>
              </a:spcAft>
              <a:buSzPts val="6800"/>
              <a:buNone/>
              <a:defRPr sz="6800"/>
            </a:lvl7pPr>
            <a:lvl8pPr lvl="7" algn="ctr">
              <a:lnSpc>
                <a:spcPct val="90000"/>
              </a:lnSpc>
              <a:spcBef>
                <a:spcPts val="0"/>
              </a:spcBef>
              <a:spcAft>
                <a:spcPts val="0"/>
              </a:spcAft>
              <a:buSzPts val="6800"/>
              <a:buNone/>
              <a:defRPr sz="6800"/>
            </a:lvl8pPr>
            <a:lvl9pPr lvl="8" algn="ctr">
              <a:lnSpc>
                <a:spcPct val="90000"/>
              </a:lnSpc>
              <a:spcBef>
                <a:spcPts val="0"/>
              </a:spcBef>
              <a:spcAft>
                <a:spcPts val="0"/>
              </a:spcAft>
              <a:buSzPts val="6800"/>
              <a:buNone/>
              <a:defRPr sz="6800"/>
            </a:lvl9pPr>
          </a:lstStyle>
          <a:p/>
        </p:txBody>
      </p:sp>
      <p:sp>
        <p:nvSpPr>
          <p:cNvPr id="19" name="Google Shape;19;p2"/>
          <p:cNvSpPr/>
          <p:nvPr/>
        </p:nvSpPr>
        <p:spPr>
          <a:xfrm rot="-871776">
            <a:off x="594544" y="662599"/>
            <a:ext cx="1234918" cy="1390637"/>
          </a:xfrm>
          <a:custGeom>
            <a:rect b="b" l="l" r="r" t="t"/>
            <a:pathLst>
              <a:path extrusionOk="0" h="658270" w="584559">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34" name="Shape 134"/>
        <p:cNvGrpSpPr/>
        <p:nvPr/>
      </p:nvGrpSpPr>
      <p:grpSpPr>
        <a:xfrm>
          <a:off x="0" y="0"/>
          <a:ext cx="0" cy="0"/>
          <a:chOff x="0" y="0"/>
          <a:chExt cx="0" cy="0"/>
        </a:xfrm>
      </p:grpSpPr>
      <p:sp>
        <p:nvSpPr>
          <p:cNvPr id="135" name="Google Shape;135;p11"/>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6" name="Google Shape;136;p11"/>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7" name="Google Shape;137;p11"/>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8" name="Google Shape;138;p11"/>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39" name="Google Shape;139;p11"/>
          <p:cNvSpPr txBox="1"/>
          <p:nvPr>
            <p:ph idx="1" type="body"/>
          </p:nvPr>
        </p:nvSpPr>
        <p:spPr>
          <a:xfrm>
            <a:off x="1188175"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0" name="Google Shape;140;p11"/>
          <p:cNvSpPr txBox="1"/>
          <p:nvPr>
            <p:ph idx="2" type="body"/>
          </p:nvPr>
        </p:nvSpPr>
        <p:spPr>
          <a:xfrm>
            <a:off x="3400388"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1" name="Google Shape;141;p11"/>
          <p:cNvSpPr txBox="1"/>
          <p:nvPr>
            <p:ph idx="3" type="body"/>
          </p:nvPr>
        </p:nvSpPr>
        <p:spPr>
          <a:xfrm>
            <a:off x="5612601" y="1506350"/>
            <a:ext cx="2001900" cy="27891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2" name="Google Shape;142;p1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11"/>
          <p:cNvSpPr/>
          <p:nvPr/>
        </p:nvSpPr>
        <p:spPr>
          <a:xfrm rot="10338673">
            <a:off x="8747978" y="1166276"/>
            <a:ext cx="113410" cy="95472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4" name="Google Shape;144;p11"/>
          <p:cNvSpPr/>
          <p:nvPr/>
        </p:nvSpPr>
        <p:spPr>
          <a:xfrm rot="10338673">
            <a:off x="8873347" y="1615232"/>
            <a:ext cx="80494" cy="39932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5" name="Google Shape;145;p11"/>
          <p:cNvSpPr/>
          <p:nvPr/>
        </p:nvSpPr>
        <p:spPr>
          <a:xfrm>
            <a:off x="3152266" y="3811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6" name="Google Shape;146;p11"/>
          <p:cNvSpPr/>
          <p:nvPr/>
        </p:nvSpPr>
        <p:spPr>
          <a:xfrm>
            <a:off x="4094271" y="4119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7" name="Google Shape;147;p11"/>
          <p:cNvSpPr/>
          <p:nvPr/>
        </p:nvSpPr>
        <p:spPr>
          <a:xfrm>
            <a:off x="4264152" y="4115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8" name="Google Shape;148;p11"/>
          <p:cNvSpPr/>
          <p:nvPr/>
        </p:nvSpPr>
        <p:spPr>
          <a:xfrm rot="5534346">
            <a:off x="22341" y="3409311"/>
            <a:ext cx="681569" cy="214495"/>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49" name="Google Shape;149;p11"/>
          <p:cNvSpPr/>
          <p:nvPr/>
        </p:nvSpPr>
        <p:spPr>
          <a:xfrm>
            <a:off x="6092030" y="4766054"/>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0" name="Google Shape;150;p11"/>
          <p:cNvSpPr/>
          <p:nvPr/>
        </p:nvSpPr>
        <p:spPr>
          <a:xfrm>
            <a:off x="6467384" y="4872362"/>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12"/>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3" name="Google Shape;153;p12"/>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4" name="Google Shape;154;p12"/>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5" name="Google Shape;155;p12"/>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56" name="Google Shape;156;p12"/>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12"/>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8" name="Google Shape;158;p12"/>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2910561" y="377935"/>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0" name="Google Shape;160;p12"/>
          <p:cNvSpPr/>
          <p:nvPr/>
        </p:nvSpPr>
        <p:spPr>
          <a:xfrm>
            <a:off x="4390454" y="411302"/>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1" name="Google Shape;161;p12"/>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2" name="Google Shape;162;p12"/>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3" name="Google Shape;163;p12"/>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4" name="Google Shape;164;p12"/>
          <p:cNvSpPr/>
          <p:nvPr/>
        </p:nvSpPr>
        <p:spPr>
          <a:xfrm>
            <a:off x="8624662" y="175710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5" name="Google Shape;165;p12"/>
          <p:cNvSpPr/>
          <p:nvPr/>
        </p:nvSpPr>
        <p:spPr>
          <a:xfrm>
            <a:off x="4654424" y="455549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 - Half">
    <p:bg>
      <p:bgPr>
        <a:solidFill>
          <a:schemeClr val="lt1"/>
        </a:solidFill>
      </p:bgPr>
    </p:bg>
    <p:spTree>
      <p:nvGrpSpPr>
        <p:cNvPr id="166"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68" name="Google Shape;168;p13"/>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ompletely Blank">
    <p:spTree>
      <p:nvGrpSpPr>
        <p:cNvPr id="177" name="Shape 177"/>
        <p:cNvGrpSpPr/>
        <p:nvPr/>
      </p:nvGrpSpPr>
      <p:grpSpPr>
        <a:xfrm>
          <a:off x="0" y="0"/>
          <a:ext cx="0" cy="0"/>
          <a:chOff x="0" y="0"/>
          <a:chExt cx="0" cy="0"/>
        </a:xfrm>
      </p:grpSpPr>
      <p:sp>
        <p:nvSpPr>
          <p:cNvPr id="178" name="Google Shape;178;p1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2" name="Shape 22"/>
        <p:cNvGrpSpPr/>
        <p:nvPr/>
      </p:nvGrpSpPr>
      <p:grpSpPr>
        <a:xfrm>
          <a:off x="0" y="0"/>
          <a:ext cx="0" cy="0"/>
          <a:chOff x="0" y="0"/>
          <a:chExt cx="0" cy="0"/>
        </a:xfrm>
      </p:grpSpPr>
      <p:sp>
        <p:nvSpPr>
          <p:cNvPr id="23" name="Google Shape;23;p3"/>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3"/>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25" name="Google Shape;25;p3"/>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2200"/>
              <a:buNone/>
              <a:defRPr>
                <a:solidFill>
                  <a:schemeClr val="accent2"/>
                </a:solidFill>
              </a:defRPr>
            </a:lvl1pPr>
            <a:lvl2pPr lvl="1" algn="ctr">
              <a:lnSpc>
                <a:spcPct val="100000"/>
              </a:lnSpc>
              <a:spcBef>
                <a:spcPts val="1000"/>
              </a:spcBef>
              <a:spcAft>
                <a:spcPts val="0"/>
              </a:spcAft>
              <a:buClr>
                <a:schemeClr val="accent2"/>
              </a:buClr>
              <a:buSzPts val="3000"/>
              <a:buNone/>
              <a:defRPr sz="3000">
                <a:solidFill>
                  <a:schemeClr val="accent2"/>
                </a:solidFill>
              </a:defRPr>
            </a:lvl2pPr>
            <a:lvl3pPr lvl="2" algn="ctr">
              <a:lnSpc>
                <a:spcPct val="100000"/>
              </a:lnSpc>
              <a:spcBef>
                <a:spcPts val="1000"/>
              </a:spcBef>
              <a:spcAft>
                <a:spcPts val="0"/>
              </a:spcAft>
              <a:buClr>
                <a:schemeClr val="accent2"/>
              </a:buClr>
              <a:buSzPts val="3000"/>
              <a:buNone/>
              <a:defRPr sz="3000">
                <a:solidFill>
                  <a:schemeClr val="accent2"/>
                </a:solidFill>
              </a:defRPr>
            </a:lvl3pPr>
            <a:lvl4pPr lvl="3" algn="ctr">
              <a:lnSpc>
                <a:spcPct val="100000"/>
              </a:lnSpc>
              <a:spcBef>
                <a:spcPts val="1000"/>
              </a:spcBef>
              <a:spcAft>
                <a:spcPts val="0"/>
              </a:spcAft>
              <a:buClr>
                <a:schemeClr val="accent2"/>
              </a:buClr>
              <a:buSzPts val="3000"/>
              <a:buNone/>
              <a:defRPr sz="3000">
                <a:solidFill>
                  <a:schemeClr val="accent2"/>
                </a:solidFill>
              </a:defRPr>
            </a:lvl4pPr>
            <a:lvl5pPr lvl="4" algn="ctr">
              <a:lnSpc>
                <a:spcPct val="100000"/>
              </a:lnSpc>
              <a:spcBef>
                <a:spcPts val="1000"/>
              </a:spcBef>
              <a:spcAft>
                <a:spcPts val="0"/>
              </a:spcAft>
              <a:buClr>
                <a:schemeClr val="accent2"/>
              </a:buClr>
              <a:buSzPts val="3000"/>
              <a:buNone/>
              <a:defRPr sz="3000">
                <a:solidFill>
                  <a:schemeClr val="accent2"/>
                </a:solidFill>
              </a:defRPr>
            </a:lvl5pPr>
            <a:lvl6pPr lvl="5" algn="ctr">
              <a:lnSpc>
                <a:spcPct val="100000"/>
              </a:lnSpc>
              <a:spcBef>
                <a:spcPts val="1000"/>
              </a:spcBef>
              <a:spcAft>
                <a:spcPts val="0"/>
              </a:spcAft>
              <a:buClr>
                <a:schemeClr val="accent2"/>
              </a:buClr>
              <a:buSzPts val="3000"/>
              <a:buNone/>
              <a:defRPr sz="3000">
                <a:solidFill>
                  <a:schemeClr val="accent2"/>
                </a:solidFill>
              </a:defRPr>
            </a:lvl6pPr>
            <a:lvl7pPr lvl="6" algn="ctr">
              <a:lnSpc>
                <a:spcPct val="100000"/>
              </a:lnSpc>
              <a:spcBef>
                <a:spcPts val="1000"/>
              </a:spcBef>
              <a:spcAft>
                <a:spcPts val="0"/>
              </a:spcAft>
              <a:buClr>
                <a:schemeClr val="accent2"/>
              </a:buClr>
              <a:buSzPts val="3000"/>
              <a:buNone/>
              <a:defRPr sz="3000">
                <a:solidFill>
                  <a:schemeClr val="accent2"/>
                </a:solidFill>
              </a:defRPr>
            </a:lvl7pPr>
            <a:lvl8pPr lvl="7" algn="ctr">
              <a:lnSpc>
                <a:spcPct val="100000"/>
              </a:lnSpc>
              <a:spcBef>
                <a:spcPts val="1000"/>
              </a:spcBef>
              <a:spcAft>
                <a:spcPts val="0"/>
              </a:spcAft>
              <a:buClr>
                <a:schemeClr val="accent2"/>
              </a:buClr>
              <a:buSzPts val="3000"/>
              <a:buNone/>
              <a:defRPr sz="3000">
                <a:solidFill>
                  <a:schemeClr val="accent2"/>
                </a:solidFill>
              </a:defRPr>
            </a:lvl8pPr>
            <a:lvl9pPr lvl="8" algn="ctr">
              <a:lnSpc>
                <a:spcPct val="100000"/>
              </a:lnSpc>
              <a:spcBef>
                <a:spcPts val="1000"/>
              </a:spcBef>
              <a:spcAft>
                <a:spcPts val="1000"/>
              </a:spcAft>
              <a:buClr>
                <a:schemeClr val="accent2"/>
              </a:buClr>
              <a:buSzPts val="3000"/>
              <a:buNone/>
              <a:defRPr sz="3000">
                <a:solidFill>
                  <a:schemeClr val="accent2"/>
                </a:solidFill>
              </a:defRPr>
            </a:lvl9pPr>
          </a:lstStyle>
          <a:p/>
        </p:txBody>
      </p:sp>
      <p:sp>
        <p:nvSpPr>
          <p:cNvPr id="26" name="Google Shape;26;p3"/>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6" name="Shape 36"/>
        <p:cNvGrpSpPr/>
        <p:nvPr/>
      </p:nvGrpSpPr>
      <p:grpSpPr>
        <a:xfrm>
          <a:off x="0" y="0"/>
          <a:ext cx="0" cy="0"/>
          <a:chOff x="0" y="0"/>
          <a:chExt cx="0" cy="0"/>
        </a:xfrm>
      </p:grpSpPr>
      <p:sp>
        <p:nvSpPr>
          <p:cNvPr id="37" name="Google Shape;37;p4"/>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4"/>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4"/>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4"/>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41" name="Google Shape;41;p4"/>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algn="l">
              <a:lnSpc>
                <a:spcPct val="100000"/>
              </a:lnSpc>
              <a:spcBef>
                <a:spcPts val="0"/>
              </a:spcBef>
              <a:spcAft>
                <a:spcPts val="0"/>
              </a:spcAft>
              <a:buSzPts val="2200"/>
              <a:buChar char="✗"/>
              <a:defRPr/>
            </a:lvl1pPr>
            <a:lvl2pPr indent="-368300" lvl="1" marL="914400" algn="l">
              <a:lnSpc>
                <a:spcPct val="100000"/>
              </a:lnSpc>
              <a:spcBef>
                <a:spcPts val="1000"/>
              </a:spcBef>
              <a:spcAft>
                <a:spcPts val="0"/>
              </a:spcAft>
              <a:buSzPts val="2200"/>
              <a:buChar char="✗"/>
              <a:defRPr/>
            </a:lvl2pPr>
            <a:lvl3pPr indent="-368300" lvl="2" marL="1371600" algn="l">
              <a:lnSpc>
                <a:spcPct val="100000"/>
              </a:lnSpc>
              <a:spcBef>
                <a:spcPts val="1000"/>
              </a:spcBef>
              <a:spcAft>
                <a:spcPts val="0"/>
              </a:spcAft>
              <a:buSzPts val="2200"/>
              <a:buChar char="■"/>
              <a:defRPr/>
            </a:lvl3pPr>
            <a:lvl4pPr indent="-368300" lvl="3" marL="1828800" algn="l">
              <a:lnSpc>
                <a:spcPct val="100000"/>
              </a:lnSpc>
              <a:spcBef>
                <a:spcPts val="1000"/>
              </a:spcBef>
              <a:spcAft>
                <a:spcPts val="0"/>
              </a:spcAft>
              <a:buSzPts val="2200"/>
              <a:buChar char="●"/>
              <a:defRPr/>
            </a:lvl4pPr>
            <a:lvl5pPr indent="-368300" lvl="4" marL="2286000" algn="l">
              <a:lnSpc>
                <a:spcPct val="100000"/>
              </a:lnSpc>
              <a:spcBef>
                <a:spcPts val="1000"/>
              </a:spcBef>
              <a:spcAft>
                <a:spcPts val="0"/>
              </a:spcAft>
              <a:buSzPts val="2200"/>
              <a:buChar char="○"/>
              <a:defRPr/>
            </a:lvl5pPr>
            <a:lvl6pPr indent="-368300" lvl="5" marL="2743200" algn="l">
              <a:lnSpc>
                <a:spcPct val="100000"/>
              </a:lnSpc>
              <a:spcBef>
                <a:spcPts val="1000"/>
              </a:spcBef>
              <a:spcAft>
                <a:spcPts val="0"/>
              </a:spcAft>
              <a:buSzPts val="2200"/>
              <a:buChar char="■"/>
              <a:defRPr/>
            </a:lvl6pPr>
            <a:lvl7pPr indent="-368300" lvl="6" marL="3200400" algn="l">
              <a:lnSpc>
                <a:spcPct val="100000"/>
              </a:lnSpc>
              <a:spcBef>
                <a:spcPts val="1000"/>
              </a:spcBef>
              <a:spcAft>
                <a:spcPts val="0"/>
              </a:spcAft>
              <a:buSzPts val="2200"/>
              <a:buChar char="●"/>
              <a:defRPr/>
            </a:lvl7pPr>
            <a:lvl8pPr indent="-368300" lvl="7" marL="3657600" algn="l">
              <a:lnSpc>
                <a:spcPct val="100000"/>
              </a:lnSpc>
              <a:spcBef>
                <a:spcPts val="1000"/>
              </a:spcBef>
              <a:spcAft>
                <a:spcPts val="0"/>
              </a:spcAft>
              <a:buSzPts val="2200"/>
              <a:buChar char="○"/>
              <a:defRPr/>
            </a:lvl8pPr>
            <a:lvl9pPr indent="-368300" lvl="8" marL="4114800" algn="l">
              <a:lnSpc>
                <a:spcPct val="100000"/>
              </a:lnSpc>
              <a:spcBef>
                <a:spcPts val="1000"/>
              </a:spcBef>
              <a:spcAft>
                <a:spcPts val="1000"/>
              </a:spcAft>
              <a:buSzPts val="2200"/>
              <a:buChar char="■"/>
              <a:defRPr/>
            </a:lvl9pPr>
          </a:lstStyle>
          <a:p/>
        </p:txBody>
      </p:sp>
      <p:sp>
        <p:nvSpPr>
          <p:cNvPr id="42" name="Google Shape;42;p4"/>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1pPr>
            <a:lvl2pPr indent="0" lvl="1"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2pPr>
            <a:lvl3pPr indent="0" lvl="2"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3pPr>
            <a:lvl4pPr indent="0" lvl="3"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4pPr>
            <a:lvl5pPr indent="0" lvl="4"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5pPr>
            <a:lvl6pPr indent="0" lvl="5"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6pPr>
            <a:lvl7pPr indent="0" lvl="6"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7pPr>
            <a:lvl8pPr indent="0" lvl="7"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8pPr>
            <a:lvl9pPr indent="0" lvl="8"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4"/>
          <p:cNvSpPr/>
          <p:nvPr/>
        </p:nvSpPr>
        <p:spPr>
          <a:xfrm>
            <a:off x="3215361" y="371192"/>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4"/>
          <p:cNvSpPr/>
          <p:nvPr/>
        </p:nvSpPr>
        <p:spPr>
          <a:xfrm>
            <a:off x="4695254" y="40455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4"/>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4"/>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4"/>
          <p:cNvSpPr/>
          <p:nvPr/>
        </p:nvSpPr>
        <p:spPr>
          <a:xfrm>
            <a:off x="8578274" y="29574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4"/>
          <p:cNvSpPr/>
          <p:nvPr/>
        </p:nvSpPr>
        <p:spPr>
          <a:xfrm>
            <a:off x="4853896" y="460730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4"/>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0" name="Shape 50"/>
        <p:cNvGrpSpPr/>
        <p:nvPr/>
      </p:nvGrpSpPr>
      <p:grpSpPr>
        <a:xfrm>
          <a:off x="0" y="0"/>
          <a:ext cx="0" cy="0"/>
          <a:chOff x="0" y="0"/>
          <a:chExt cx="0" cy="0"/>
        </a:xfrm>
      </p:grpSpPr>
      <p:sp>
        <p:nvSpPr>
          <p:cNvPr id="51" name="Google Shape;51;p5"/>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5"/>
          <p:cNvSpPr/>
          <p:nvPr/>
        </p:nvSpPr>
        <p:spPr>
          <a:xfrm>
            <a:off x="642525" y="4216625"/>
            <a:ext cx="5890324" cy="562639"/>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5"/>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5"/>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lvl1pPr>
            <a:lvl2pPr indent="-368300" lvl="1" marL="914400" algn="l">
              <a:lnSpc>
                <a:spcPct val="100000"/>
              </a:lnSpc>
              <a:spcBef>
                <a:spcPts val="1000"/>
              </a:spcBef>
              <a:spcAft>
                <a:spcPts val="0"/>
              </a:spcAft>
              <a:buSzPts val="2200"/>
              <a:buChar char="✗"/>
              <a:defRPr/>
            </a:lvl2pPr>
            <a:lvl3pPr indent="-368300" lvl="2" marL="1371600" algn="l">
              <a:lnSpc>
                <a:spcPct val="100000"/>
              </a:lnSpc>
              <a:spcBef>
                <a:spcPts val="1000"/>
              </a:spcBef>
              <a:spcAft>
                <a:spcPts val="0"/>
              </a:spcAft>
              <a:buSzPts val="2200"/>
              <a:buChar char="■"/>
              <a:defRPr/>
            </a:lvl3pPr>
            <a:lvl4pPr indent="-368300" lvl="3" marL="1828800" algn="l">
              <a:lnSpc>
                <a:spcPct val="100000"/>
              </a:lnSpc>
              <a:spcBef>
                <a:spcPts val="1000"/>
              </a:spcBef>
              <a:spcAft>
                <a:spcPts val="0"/>
              </a:spcAft>
              <a:buSzPts val="2200"/>
              <a:buChar char="●"/>
              <a:defRPr/>
            </a:lvl4pPr>
            <a:lvl5pPr indent="-368300" lvl="4" marL="2286000" algn="l">
              <a:lnSpc>
                <a:spcPct val="100000"/>
              </a:lnSpc>
              <a:spcBef>
                <a:spcPts val="1000"/>
              </a:spcBef>
              <a:spcAft>
                <a:spcPts val="0"/>
              </a:spcAft>
              <a:buSzPts val="2200"/>
              <a:buChar char="○"/>
              <a:defRPr/>
            </a:lvl5pPr>
            <a:lvl6pPr indent="-368300" lvl="5" marL="2743200" algn="l">
              <a:lnSpc>
                <a:spcPct val="100000"/>
              </a:lnSpc>
              <a:spcBef>
                <a:spcPts val="1000"/>
              </a:spcBef>
              <a:spcAft>
                <a:spcPts val="0"/>
              </a:spcAft>
              <a:buSzPts val="2200"/>
              <a:buChar char="■"/>
              <a:defRPr/>
            </a:lvl6pPr>
            <a:lvl7pPr indent="-368300" lvl="6" marL="3200400" algn="l">
              <a:lnSpc>
                <a:spcPct val="100000"/>
              </a:lnSpc>
              <a:spcBef>
                <a:spcPts val="1000"/>
              </a:spcBef>
              <a:spcAft>
                <a:spcPts val="0"/>
              </a:spcAft>
              <a:buSzPts val="2200"/>
              <a:buChar char="●"/>
              <a:defRPr/>
            </a:lvl7pPr>
            <a:lvl8pPr indent="-368300" lvl="7" marL="3657600" algn="l">
              <a:lnSpc>
                <a:spcPct val="100000"/>
              </a:lnSpc>
              <a:spcBef>
                <a:spcPts val="1000"/>
              </a:spcBef>
              <a:spcAft>
                <a:spcPts val="0"/>
              </a:spcAft>
              <a:buSzPts val="2200"/>
              <a:buChar char="○"/>
              <a:defRPr/>
            </a:lvl8pPr>
            <a:lvl9pPr indent="-368300" lvl="8" marL="4114800" algn="l">
              <a:lnSpc>
                <a:spcPct val="100000"/>
              </a:lnSpc>
              <a:spcBef>
                <a:spcPts val="1000"/>
              </a:spcBef>
              <a:spcAft>
                <a:spcPts val="1000"/>
              </a:spcAft>
              <a:buSzPts val="2200"/>
              <a:buChar char="■"/>
              <a:defRPr/>
            </a:lvl9pPr>
          </a:lstStyle>
          <a:p/>
        </p:txBody>
      </p:sp>
      <p:sp>
        <p:nvSpPr>
          <p:cNvPr id="55" name="Google Shape;55;p5"/>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1pPr>
            <a:lvl2pPr indent="0" lvl="1"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2pPr>
            <a:lvl3pPr indent="0" lvl="2"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3pPr>
            <a:lvl4pPr indent="0" lvl="3"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4pPr>
            <a:lvl5pPr indent="0" lvl="4"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5pPr>
            <a:lvl6pPr indent="0" lvl="5"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6pPr>
            <a:lvl7pPr indent="0" lvl="6"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7pPr>
            <a:lvl8pPr indent="0" lvl="7"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8pPr>
            <a:lvl9pPr indent="0" lvl="8"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5"/>
          <p:cNvSpPr/>
          <p:nvPr/>
        </p:nvSpPr>
        <p:spPr>
          <a:xfrm rot="5400000">
            <a:off x="31216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5"/>
          <p:cNvSpPr/>
          <p:nvPr/>
        </p:nvSpPr>
        <p:spPr>
          <a:xfrm rot="-9525180">
            <a:off x="252849" y="4358394"/>
            <a:ext cx="290510" cy="231333"/>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5"/>
          <p:cNvSpPr/>
          <p:nvPr/>
        </p:nvSpPr>
        <p:spPr>
          <a:xfrm rot="-9525180">
            <a:off x="217769" y="4512917"/>
            <a:ext cx="132490" cy="91286"/>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5"/>
          <p:cNvSpPr/>
          <p:nvPr/>
        </p:nvSpPr>
        <p:spPr>
          <a:xfrm rot="-167066">
            <a:off x="4934240" y="363639"/>
            <a:ext cx="888144" cy="61489"/>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5"/>
          <p:cNvSpPr/>
          <p:nvPr/>
        </p:nvSpPr>
        <p:spPr>
          <a:xfrm rot="-167066">
            <a:off x="5876367" y="368207"/>
            <a:ext cx="86889"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5"/>
          <p:cNvSpPr/>
          <p:nvPr/>
        </p:nvSpPr>
        <p:spPr>
          <a:xfrm rot="-167066">
            <a:off x="6046138" y="354459"/>
            <a:ext cx="299726"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5"/>
          <p:cNvSpPr/>
          <p:nvPr/>
        </p:nvSpPr>
        <p:spPr>
          <a:xfrm rot="5400000">
            <a:off x="8280263" y="2495763"/>
            <a:ext cx="850640" cy="154977"/>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3" name="Shape 63"/>
        <p:cNvGrpSpPr/>
        <p:nvPr/>
      </p:nvGrpSpPr>
      <p:grpSpPr>
        <a:xfrm>
          <a:off x="0" y="0"/>
          <a:ext cx="0" cy="0"/>
          <a:chOff x="0" y="0"/>
          <a:chExt cx="0" cy="0"/>
        </a:xfrm>
      </p:grpSpPr>
      <p:sp>
        <p:nvSpPr>
          <p:cNvPr id="64" name="Google Shape;64;p6"/>
          <p:cNvSpPr/>
          <p:nvPr/>
        </p:nvSpPr>
        <p:spPr>
          <a:xfrm>
            <a:off x="1711339" y="1054787"/>
            <a:ext cx="2954" cy="1397"/>
          </a:xfrm>
          <a:custGeom>
            <a:rect b="b" l="l" r="r" t="t"/>
            <a:pathLst>
              <a:path extrusionOk="0" h="662" w="1400">
                <a:moveTo>
                  <a:pt x="0" y="663"/>
                </a:moveTo>
                <a:cubicBezTo>
                  <a:pt x="2192" y="-368"/>
                  <a:pt x="1513" y="-61"/>
                  <a:pt x="0" y="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6"/>
          <p:cNvSpPr/>
          <p:nvPr/>
        </p:nvSpPr>
        <p:spPr>
          <a:xfrm>
            <a:off x="789941" y="506013"/>
            <a:ext cx="7919231" cy="4371184"/>
          </a:xfrm>
          <a:custGeom>
            <a:rect b="b" l="l" r="r" t="t"/>
            <a:pathLst>
              <a:path extrusionOk="0" h="2071651" w="375319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6"/>
          <p:cNvSpPr/>
          <p:nvPr/>
        </p:nvSpPr>
        <p:spPr>
          <a:xfrm>
            <a:off x="529421" y="349800"/>
            <a:ext cx="8062595" cy="4512254"/>
          </a:xfrm>
          <a:custGeom>
            <a:rect b="b" l="l" r="r" t="t"/>
            <a:pathLst>
              <a:path extrusionOk="0" h="2138509" w="3821135">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7" name="Google Shape;67;p6"/>
          <p:cNvGrpSpPr/>
          <p:nvPr/>
        </p:nvGrpSpPr>
        <p:grpSpPr>
          <a:xfrm>
            <a:off x="550224" y="368620"/>
            <a:ext cx="878228" cy="627539"/>
            <a:chOff x="550224" y="368620"/>
            <a:chExt cx="878228" cy="627539"/>
          </a:xfrm>
        </p:grpSpPr>
        <p:sp>
          <p:nvSpPr>
            <p:cNvPr id="68" name="Google Shape;68;p6"/>
            <p:cNvSpPr/>
            <p:nvPr/>
          </p:nvSpPr>
          <p:spPr>
            <a:xfrm>
              <a:off x="550224" y="368620"/>
              <a:ext cx="430805" cy="627539"/>
            </a:xfrm>
            <a:custGeom>
              <a:rect b="b" l="l" r="r" t="t"/>
              <a:pathLst>
                <a:path extrusionOk="0" h="297412" w="204173">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6"/>
            <p:cNvSpPr/>
            <p:nvPr/>
          </p:nvSpPr>
          <p:spPr>
            <a:xfrm>
              <a:off x="1007307" y="372376"/>
              <a:ext cx="421145" cy="613504"/>
            </a:xfrm>
            <a:custGeom>
              <a:rect b="b" l="l" r="r" t="t"/>
              <a:pathLst>
                <a:path extrusionOk="0" h="290760" w="199595">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6"/>
            <p:cNvSpPr/>
            <p:nvPr/>
          </p:nvSpPr>
          <p:spPr>
            <a:xfrm>
              <a:off x="1305031" y="475050"/>
              <a:ext cx="59409" cy="175613"/>
            </a:xfrm>
            <a:custGeom>
              <a:rect b="b" l="l" r="r" t="t"/>
              <a:pathLst>
                <a:path extrusionOk="0" h="83229" w="28156">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6"/>
            <p:cNvSpPr/>
            <p:nvPr/>
          </p:nvSpPr>
          <p:spPr>
            <a:xfrm>
              <a:off x="1260832" y="642594"/>
              <a:ext cx="30076" cy="31226"/>
            </a:xfrm>
            <a:custGeom>
              <a:rect b="b" l="l" r="r" t="t"/>
              <a:pathLst>
                <a:path extrusionOk="0" h="14799" w="14254">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6"/>
            <p:cNvSpPr/>
            <p:nvPr/>
          </p:nvSpPr>
          <p:spPr>
            <a:xfrm>
              <a:off x="611671" y="601479"/>
              <a:ext cx="103968" cy="202921"/>
            </a:xfrm>
            <a:custGeom>
              <a:rect b="b" l="l" r="r" t="t"/>
              <a:pathLst>
                <a:path extrusionOk="0" h="96171" w="49274">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 name="Google Shape;73;p6"/>
          <p:cNvSpPr txBox="1"/>
          <p:nvPr>
            <p:ph idx="1" type="body"/>
          </p:nvPr>
        </p:nvSpPr>
        <p:spPr>
          <a:xfrm>
            <a:off x="1714300" y="1186825"/>
            <a:ext cx="5715300" cy="2769900"/>
          </a:xfrm>
          <a:prstGeom prst="rect">
            <a:avLst/>
          </a:prstGeom>
          <a:noFill/>
          <a:ln>
            <a:noFill/>
          </a:ln>
        </p:spPr>
        <p:txBody>
          <a:bodyPr anchorCtr="0" anchor="ctr" bIns="0" lIns="0" spcFirstLastPara="1" rIns="0" wrap="square" tIns="0">
            <a:noAutofit/>
          </a:bodyPr>
          <a:lstStyle>
            <a:lvl1pPr indent="-406400" lvl="0" marL="457200" algn="ctr">
              <a:lnSpc>
                <a:spcPct val="100000"/>
              </a:lnSpc>
              <a:spcBef>
                <a:spcPts val="0"/>
              </a:spcBef>
              <a:spcAft>
                <a:spcPts val="0"/>
              </a:spcAft>
              <a:buSzPts val="2800"/>
              <a:buFont typeface="Nunito SemiBold"/>
              <a:buChar char="✗"/>
              <a:defRPr sz="2800">
                <a:latin typeface="Nunito SemiBold"/>
                <a:ea typeface="Nunito SemiBold"/>
                <a:cs typeface="Nunito SemiBold"/>
                <a:sym typeface="Nunito SemiBold"/>
              </a:defRPr>
            </a:lvl1pPr>
            <a:lvl2pPr indent="-406400" lvl="1" marL="914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indent="-406400" lvl="2" marL="13716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indent="-406400" lvl="3" marL="18288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indent="-406400" lvl="4" marL="22860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indent="-406400" lvl="5" marL="27432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indent="-406400" lvl="6" marL="3200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indent="-406400" lvl="7" marL="36576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indent="-406400" lvl="8" marL="4114800" algn="ctr">
              <a:lnSpc>
                <a:spcPct val="100000"/>
              </a:lnSpc>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p:txBody>
      </p:sp>
      <p:sp>
        <p:nvSpPr>
          <p:cNvPr id="74" name="Google Shape;74;p6"/>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1pPr>
            <a:lvl2pPr indent="0" lvl="1"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2pPr>
            <a:lvl3pPr indent="0" lvl="2"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3pPr>
            <a:lvl4pPr indent="0" lvl="3"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4pPr>
            <a:lvl5pPr indent="0" lvl="4"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5pPr>
            <a:lvl6pPr indent="0" lvl="5"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6pPr>
            <a:lvl7pPr indent="0" lvl="6"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7pPr>
            <a:lvl8pPr indent="0" lvl="7"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8pPr>
            <a:lvl9pPr indent="0" lvl="8"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6"/>
          <p:cNvSpPr/>
          <p:nvPr/>
        </p:nvSpPr>
        <p:spPr>
          <a:xfrm rot="-10653455">
            <a:off x="308904" y="3412015"/>
            <a:ext cx="814998" cy="1023408"/>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6"/>
          <p:cNvSpPr/>
          <p:nvPr/>
        </p:nvSpPr>
        <p:spPr>
          <a:xfrm rot="5624237">
            <a:off x="8289671" y="2866841"/>
            <a:ext cx="540119" cy="264234"/>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6"/>
          <p:cNvSpPr/>
          <p:nvPr/>
        </p:nvSpPr>
        <p:spPr>
          <a:xfrm rot="5400000">
            <a:off x="6259143" y="-119213"/>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6"/>
          <p:cNvSpPr/>
          <p:nvPr/>
        </p:nvSpPr>
        <p:spPr>
          <a:xfrm rot="5400000">
            <a:off x="6459663" y="73310"/>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6"/>
          <p:cNvSpPr/>
          <p:nvPr/>
        </p:nvSpPr>
        <p:spPr>
          <a:xfrm flipH="1">
            <a:off x="486100" y="253760"/>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6"/>
          <p:cNvSpPr/>
          <p:nvPr/>
        </p:nvSpPr>
        <p:spPr>
          <a:xfrm flipH="1">
            <a:off x="509560" y="230637"/>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81" name="Shape 81"/>
        <p:cNvGrpSpPr/>
        <p:nvPr/>
      </p:nvGrpSpPr>
      <p:grpSpPr>
        <a:xfrm>
          <a:off x="0" y="0"/>
          <a:ext cx="0" cy="0"/>
          <a:chOff x="0" y="0"/>
          <a:chExt cx="0" cy="0"/>
        </a:xfrm>
      </p:grpSpPr>
      <p:sp>
        <p:nvSpPr>
          <p:cNvPr id="82" name="Google Shape;82;p7"/>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1pPr>
            <a:lvl2pPr indent="0" lvl="1"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2pPr>
            <a:lvl3pPr indent="0" lvl="2"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3pPr>
            <a:lvl4pPr indent="0" lvl="3"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4pPr>
            <a:lvl5pPr indent="0" lvl="4"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5pPr>
            <a:lvl6pPr indent="0" lvl="5"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6pPr>
            <a:lvl7pPr indent="0" lvl="6"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7pPr>
            <a:lvl8pPr indent="0" lvl="7"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8pPr>
            <a:lvl9pPr indent="0" lvl="8" mar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7"/>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7"/>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7"/>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7"/>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7"/>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7"/>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7"/>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7"/>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7"/>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7"/>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3" name="Shape 93"/>
        <p:cNvGrpSpPr/>
        <p:nvPr/>
      </p:nvGrpSpPr>
      <p:grpSpPr>
        <a:xfrm>
          <a:off x="0" y="0"/>
          <a:ext cx="0" cy="0"/>
          <a:chOff x="0" y="0"/>
          <a:chExt cx="0" cy="0"/>
        </a:xfrm>
      </p:grpSpPr>
      <p:sp>
        <p:nvSpPr>
          <p:cNvPr id="94" name="Google Shape;94;p8"/>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95" name="Google Shape;95;p8"/>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96" name="Google Shape;96;p8"/>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97" name="Google Shape;97;p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98" name="Google Shape;98;p8"/>
          <p:cNvSpPr txBox="1"/>
          <p:nvPr>
            <p:ph idx="1" type="body"/>
          </p:nvPr>
        </p:nvSpPr>
        <p:spPr>
          <a:xfrm>
            <a:off x="1188175" y="1506350"/>
            <a:ext cx="3002700" cy="2762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99" name="Google Shape;99;p8"/>
          <p:cNvSpPr txBox="1"/>
          <p:nvPr>
            <p:ph idx="2" type="body"/>
          </p:nvPr>
        </p:nvSpPr>
        <p:spPr>
          <a:xfrm>
            <a:off x="4611864" y="1506350"/>
            <a:ext cx="3002700" cy="2762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100" name="Google Shape;100;p8"/>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8"/>
          <p:cNvSpPr/>
          <p:nvPr/>
        </p:nvSpPr>
        <p:spPr>
          <a:xfrm>
            <a:off x="8138824" y="237026"/>
            <a:ext cx="739006" cy="92798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2" name="Google Shape;102;p8"/>
          <p:cNvSpPr/>
          <p:nvPr/>
        </p:nvSpPr>
        <p:spPr>
          <a:xfrm>
            <a:off x="8547668" y="2847045"/>
            <a:ext cx="262123" cy="231108"/>
          </a:xfrm>
          <a:custGeom>
            <a:rect b="b" l="l" r="r" t="t"/>
            <a:pathLst>
              <a:path extrusionOk="0" h="109530" w="124229">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3" name="Google Shape;103;p8"/>
          <p:cNvSpPr/>
          <p:nvPr/>
        </p:nvSpPr>
        <p:spPr>
          <a:xfrm>
            <a:off x="4426766" y="47247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4" name="Google Shape;104;p8"/>
          <p:cNvSpPr/>
          <p:nvPr/>
        </p:nvSpPr>
        <p:spPr>
          <a:xfrm>
            <a:off x="5368771" y="47555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5" name="Google Shape;105;p8"/>
          <p:cNvSpPr/>
          <p:nvPr/>
        </p:nvSpPr>
        <p:spPr>
          <a:xfrm>
            <a:off x="5538652" y="47551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6" name="Google Shape;106;p8"/>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07" name="Google Shape;107;p8"/>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 + 1 column half">
    <p:spTree>
      <p:nvGrpSpPr>
        <p:cNvPr id="108" name="Shape 108"/>
        <p:cNvGrpSpPr/>
        <p:nvPr/>
      </p:nvGrpSpPr>
      <p:grpSpPr>
        <a:xfrm>
          <a:off x="0" y="0"/>
          <a:ext cx="0" cy="0"/>
          <a:chOff x="0" y="0"/>
          <a:chExt cx="0" cy="0"/>
        </a:xfrm>
      </p:grpSpPr>
      <p:sp>
        <p:nvSpPr>
          <p:cNvPr id="109" name="Google Shape;109;p9"/>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0" name="Google Shape;110;p9"/>
          <p:cNvSpPr/>
          <p:nvPr/>
        </p:nvSpPr>
        <p:spPr>
          <a:xfrm rot="10800000">
            <a:off x="478120" y="499499"/>
            <a:ext cx="3891580" cy="4389451"/>
          </a:xfrm>
          <a:custGeom>
            <a:rect b="b" l="l" r="r" t="t"/>
            <a:pathLst>
              <a:path extrusionOk="0" h="513236" w="873041">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1" name="Google Shape;111;p9"/>
          <p:cNvSpPr/>
          <p:nvPr/>
        </p:nvSpPr>
        <p:spPr>
          <a:xfrm>
            <a:off x="359638" y="371200"/>
            <a:ext cx="3869146" cy="4400299"/>
          </a:xfrm>
          <a:custGeom>
            <a:rect b="b" l="l" r="r" t="t"/>
            <a:pathLst>
              <a:path extrusionOk="0" h="1953518" w="1717712">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2" name="Google Shape;112;p9"/>
          <p:cNvSpPr txBox="1"/>
          <p:nvPr>
            <p:ph type="title"/>
          </p:nvPr>
        </p:nvSpPr>
        <p:spPr>
          <a:xfrm>
            <a:off x="883375" y="1004988"/>
            <a:ext cx="2879400" cy="951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113" name="Google Shape;113;p9"/>
          <p:cNvSpPr txBox="1"/>
          <p:nvPr>
            <p:ph idx="1" type="body"/>
          </p:nvPr>
        </p:nvSpPr>
        <p:spPr>
          <a:xfrm>
            <a:off x="883525" y="2078413"/>
            <a:ext cx="2879400" cy="20601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114" name="Google Shape;114;p9"/>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dk2"/>
              </a:buClr>
              <a:buSzPts val="1500"/>
              <a:buFont typeface="Amatic SC"/>
              <a:buNone/>
              <a:defRPr b="1" sz="1500">
                <a:solidFill>
                  <a:schemeClr val="dk2"/>
                </a:solidFill>
                <a:latin typeface="Amatic SC"/>
                <a:ea typeface="Amatic SC"/>
                <a:cs typeface="Amatic SC"/>
                <a:sym typeface="Amatic SC"/>
              </a:defRPr>
            </a:lvl1pPr>
            <a:lvl2pPr indent="0" lvl="1" marL="0" algn="r">
              <a:buClr>
                <a:schemeClr val="dk2"/>
              </a:buClr>
              <a:buSzPts val="1500"/>
              <a:buFont typeface="Amatic SC"/>
              <a:buNone/>
              <a:defRPr b="1" sz="1500">
                <a:solidFill>
                  <a:schemeClr val="dk2"/>
                </a:solidFill>
                <a:latin typeface="Amatic SC"/>
                <a:ea typeface="Amatic SC"/>
                <a:cs typeface="Amatic SC"/>
                <a:sym typeface="Amatic SC"/>
              </a:defRPr>
            </a:lvl2pPr>
            <a:lvl3pPr indent="0" lvl="2" marL="0" algn="r">
              <a:buClr>
                <a:schemeClr val="dk2"/>
              </a:buClr>
              <a:buSzPts val="1500"/>
              <a:buFont typeface="Amatic SC"/>
              <a:buNone/>
              <a:defRPr b="1" sz="1500">
                <a:solidFill>
                  <a:schemeClr val="dk2"/>
                </a:solidFill>
                <a:latin typeface="Amatic SC"/>
                <a:ea typeface="Amatic SC"/>
                <a:cs typeface="Amatic SC"/>
                <a:sym typeface="Amatic SC"/>
              </a:defRPr>
            </a:lvl3pPr>
            <a:lvl4pPr indent="0" lvl="3" marL="0" algn="r">
              <a:buClr>
                <a:schemeClr val="dk2"/>
              </a:buClr>
              <a:buSzPts val="1500"/>
              <a:buFont typeface="Amatic SC"/>
              <a:buNone/>
              <a:defRPr b="1" sz="1500">
                <a:solidFill>
                  <a:schemeClr val="dk2"/>
                </a:solidFill>
                <a:latin typeface="Amatic SC"/>
                <a:ea typeface="Amatic SC"/>
                <a:cs typeface="Amatic SC"/>
                <a:sym typeface="Amatic SC"/>
              </a:defRPr>
            </a:lvl4pPr>
            <a:lvl5pPr indent="0" lvl="4" marL="0" algn="r">
              <a:buClr>
                <a:schemeClr val="dk2"/>
              </a:buClr>
              <a:buSzPts val="1500"/>
              <a:buFont typeface="Amatic SC"/>
              <a:buNone/>
              <a:defRPr b="1" sz="1500">
                <a:solidFill>
                  <a:schemeClr val="dk2"/>
                </a:solidFill>
                <a:latin typeface="Amatic SC"/>
                <a:ea typeface="Amatic SC"/>
                <a:cs typeface="Amatic SC"/>
                <a:sym typeface="Amatic SC"/>
              </a:defRPr>
            </a:lvl5pPr>
            <a:lvl6pPr indent="0" lvl="5" marL="0" algn="r">
              <a:buClr>
                <a:schemeClr val="dk2"/>
              </a:buClr>
              <a:buSzPts val="1500"/>
              <a:buFont typeface="Amatic SC"/>
              <a:buNone/>
              <a:defRPr b="1" sz="1500">
                <a:solidFill>
                  <a:schemeClr val="dk2"/>
                </a:solidFill>
                <a:latin typeface="Amatic SC"/>
                <a:ea typeface="Amatic SC"/>
                <a:cs typeface="Amatic SC"/>
                <a:sym typeface="Amatic SC"/>
              </a:defRPr>
            </a:lvl6pPr>
            <a:lvl7pPr indent="0" lvl="6" marL="0" algn="r">
              <a:buClr>
                <a:schemeClr val="dk2"/>
              </a:buClr>
              <a:buSzPts val="1500"/>
              <a:buFont typeface="Amatic SC"/>
              <a:buNone/>
              <a:defRPr b="1" sz="1500">
                <a:solidFill>
                  <a:schemeClr val="dk2"/>
                </a:solidFill>
                <a:latin typeface="Amatic SC"/>
                <a:ea typeface="Amatic SC"/>
                <a:cs typeface="Amatic SC"/>
                <a:sym typeface="Amatic SC"/>
              </a:defRPr>
            </a:lvl7pPr>
            <a:lvl8pPr indent="0" lvl="7" marL="0" algn="r">
              <a:buClr>
                <a:schemeClr val="dk2"/>
              </a:buClr>
              <a:buSzPts val="1500"/>
              <a:buFont typeface="Amatic SC"/>
              <a:buNone/>
              <a:defRPr b="1" sz="1500">
                <a:solidFill>
                  <a:schemeClr val="dk2"/>
                </a:solidFill>
                <a:latin typeface="Amatic SC"/>
                <a:ea typeface="Amatic SC"/>
                <a:cs typeface="Amatic SC"/>
                <a:sym typeface="Amatic SC"/>
              </a:defRPr>
            </a:lvl8pPr>
            <a:lvl9pPr indent="0" lvl="8" marL="0" algn="r">
              <a:buClr>
                <a:schemeClr val="dk2"/>
              </a:buClr>
              <a:buSzPts val="1500"/>
              <a:buFont typeface="Amatic SC"/>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9"/>
          <p:cNvSpPr/>
          <p:nvPr/>
        </p:nvSpPr>
        <p:spPr>
          <a:xfrm rot="5400000">
            <a:off x="3614542" y="2581686"/>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6" name="Google Shape;116;p9"/>
          <p:cNvSpPr/>
          <p:nvPr/>
        </p:nvSpPr>
        <p:spPr>
          <a:xfrm rot="5400000">
            <a:off x="4155556" y="35228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7" name="Google Shape;117;p9"/>
          <p:cNvSpPr/>
          <p:nvPr/>
        </p:nvSpPr>
        <p:spPr>
          <a:xfrm rot="10800000">
            <a:off x="542537" y="4490175"/>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8" name="Google Shape;118;p9"/>
          <p:cNvSpPr/>
          <p:nvPr/>
        </p:nvSpPr>
        <p:spPr>
          <a:xfrm rot="5130764">
            <a:off x="247642" y="411835"/>
            <a:ext cx="745888" cy="775329"/>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19" name="Google Shape;119;p9"/>
          <p:cNvSpPr/>
          <p:nvPr/>
        </p:nvSpPr>
        <p:spPr>
          <a:xfrm>
            <a:off x="2994774" y="30055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0" name="Google Shape;120;p9"/>
          <p:cNvSpPr/>
          <p:nvPr/>
        </p:nvSpPr>
        <p:spPr>
          <a:xfrm>
            <a:off x="1495696" y="462807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1" name="Google Shape;121;p9"/>
          <p:cNvSpPr/>
          <p:nvPr/>
        </p:nvSpPr>
        <p:spPr>
          <a:xfrm rot="10800000">
            <a:off x="545766" y="4680253"/>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bg>
      <p:bgPr>
        <a:solidFill>
          <a:schemeClr val="dk1"/>
        </a:solidFill>
      </p:bgPr>
    </p:bg>
    <p:spTree>
      <p:nvGrpSpPr>
        <p:cNvPr id="122" name="Shape 122"/>
        <p:cNvGrpSpPr/>
        <p:nvPr/>
      </p:nvGrpSpPr>
      <p:grpSpPr>
        <a:xfrm>
          <a:off x="0" y="0"/>
          <a:ext cx="0" cy="0"/>
          <a:chOff x="0" y="0"/>
          <a:chExt cx="0" cy="0"/>
        </a:xfrm>
      </p:grpSpPr>
      <p:sp>
        <p:nvSpPr>
          <p:cNvPr id="123" name="Google Shape;123;p10"/>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algn="r">
              <a:buClr>
                <a:schemeClr val="lt2"/>
              </a:buClr>
              <a:buSzPts val="1500"/>
              <a:buFont typeface="Amatic SC"/>
              <a:buNone/>
              <a:defRPr b="1" sz="1500">
                <a:solidFill>
                  <a:schemeClr val="lt2"/>
                </a:solidFill>
                <a:latin typeface="Amatic SC"/>
                <a:ea typeface="Amatic SC"/>
                <a:cs typeface="Amatic SC"/>
                <a:sym typeface="Amatic SC"/>
              </a:defRPr>
            </a:lvl1pPr>
            <a:lvl2pPr indent="0" lvl="1" marL="0" algn="r">
              <a:buClr>
                <a:schemeClr val="lt2"/>
              </a:buClr>
              <a:buSzPts val="1500"/>
              <a:buFont typeface="Amatic SC"/>
              <a:buNone/>
              <a:defRPr b="1" sz="1500">
                <a:solidFill>
                  <a:schemeClr val="lt2"/>
                </a:solidFill>
                <a:latin typeface="Amatic SC"/>
                <a:ea typeface="Amatic SC"/>
                <a:cs typeface="Amatic SC"/>
                <a:sym typeface="Amatic SC"/>
              </a:defRPr>
            </a:lvl2pPr>
            <a:lvl3pPr indent="0" lvl="2" marL="0" algn="r">
              <a:buClr>
                <a:schemeClr val="lt2"/>
              </a:buClr>
              <a:buSzPts val="1500"/>
              <a:buFont typeface="Amatic SC"/>
              <a:buNone/>
              <a:defRPr b="1" sz="1500">
                <a:solidFill>
                  <a:schemeClr val="lt2"/>
                </a:solidFill>
                <a:latin typeface="Amatic SC"/>
                <a:ea typeface="Amatic SC"/>
                <a:cs typeface="Amatic SC"/>
                <a:sym typeface="Amatic SC"/>
              </a:defRPr>
            </a:lvl3pPr>
            <a:lvl4pPr indent="0" lvl="3" marL="0" algn="r">
              <a:buClr>
                <a:schemeClr val="lt2"/>
              </a:buClr>
              <a:buSzPts val="1500"/>
              <a:buFont typeface="Amatic SC"/>
              <a:buNone/>
              <a:defRPr b="1" sz="1500">
                <a:solidFill>
                  <a:schemeClr val="lt2"/>
                </a:solidFill>
                <a:latin typeface="Amatic SC"/>
                <a:ea typeface="Amatic SC"/>
                <a:cs typeface="Amatic SC"/>
                <a:sym typeface="Amatic SC"/>
              </a:defRPr>
            </a:lvl4pPr>
            <a:lvl5pPr indent="0" lvl="4" marL="0" algn="r">
              <a:buClr>
                <a:schemeClr val="lt2"/>
              </a:buClr>
              <a:buSzPts val="1500"/>
              <a:buFont typeface="Amatic SC"/>
              <a:buNone/>
              <a:defRPr b="1" sz="1500">
                <a:solidFill>
                  <a:schemeClr val="lt2"/>
                </a:solidFill>
                <a:latin typeface="Amatic SC"/>
                <a:ea typeface="Amatic SC"/>
                <a:cs typeface="Amatic SC"/>
                <a:sym typeface="Amatic SC"/>
              </a:defRPr>
            </a:lvl5pPr>
            <a:lvl6pPr indent="0" lvl="5" marL="0" algn="r">
              <a:buClr>
                <a:schemeClr val="lt2"/>
              </a:buClr>
              <a:buSzPts val="1500"/>
              <a:buFont typeface="Amatic SC"/>
              <a:buNone/>
              <a:defRPr b="1" sz="1500">
                <a:solidFill>
                  <a:schemeClr val="lt2"/>
                </a:solidFill>
                <a:latin typeface="Amatic SC"/>
                <a:ea typeface="Amatic SC"/>
                <a:cs typeface="Amatic SC"/>
                <a:sym typeface="Amatic SC"/>
              </a:defRPr>
            </a:lvl6pPr>
            <a:lvl7pPr indent="0" lvl="6" marL="0" algn="r">
              <a:buClr>
                <a:schemeClr val="lt2"/>
              </a:buClr>
              <a:buSzPts val="1500"/>
              <a:buFont typeface="Amatic SC"/>
              <a:buNone/>
              <a:defRPr b="1" sz="1500">
                <a:solidFill>
                  <a:schemeClr val="lt2"/>
                </a:solidFill>
                <a:latin typeface="Amatic SC"/>
                <a:ea typeface="Amatic SC"/>
                <a:cs typeface="Amatic SC"/>
                <a:sym typeface="Amatic SC"/>
              </a:defRPr>
            </a:lvl7pPr>
            <a:lvl8pPr indent="0" lvl="7" marL="0" algn="r">
              <a:buClr>
                <a:schemeClr val="lt2"/>
              </a:buClr>
              <a:buSzPts val="1500"/>
              <a:buFont typeface="Amatic SC"/>
              <a:buNone/>
              <a:defRPr b="1" sz="1500">
                <a:solidFill>
                  <a:schemeClr val="lt2"/>
                </a:solidFill>
                <a:latin typeface="Amatic SC"/>
                <a:ea typeface="Amatic SC"/>
                <a:cs typeface="Amatic SC"/>
                <a:sym typeface="Amatic SC"/>
              </a:defRPr>
            </a:lvl8pPr>
            <a:lvl9pPr indent="0" lvl="8" marL="0" algn="r">
              <a:buClr>
                <a:schemeClr val="lt2"/>
              </a:buClr>
              <a:buSzPts val="1500"/>
              <a:buFont typeface="Amatic SC"/>
              <a:buNone/>
              <a:defRPr b="1" sz="1500">
                <a:solidFill>
                  <a:schemeClr val="lt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0"/>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5" name="Google Shape;125;p10"/>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6" name="Google Shape;126;p10"/>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7" name="Google Shape;127;p10"/>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8" name="Google Shape;128;p10"/>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29" name="Google Shape;129;p10"/>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0" name="Google Shape;130;p10"/>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1" name="Google Shape;131;p10"/>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2" name="Google Shape;132;p10"/>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
        <p:nvSpPr>
          <p:cNvPr id="133" name="Google Shape;133;p10"/>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1pPr>
            <a:lvl2pPr lvl="1"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2pPr>
            <a:lvl3pPr lvl="2"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3pPr>
            <a:lvl4pPr lvl="3"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4pPr>
            <a:lvl5pPr lvl="4"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5pPr>
            <a:lvl6pPr lvl="5"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6pPr>
            <a:lvl7pPr lvl="6"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7pPr>
            <a:lvl8pPr lvl="7"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8pPr>
            <a:lvl9pPr lvl="8" marR="0" rtl="0" algn="l">
              <a:lnSpc>
                <a:spcPct val="90000"/>
              </a:lnSpc>
              <a:spcBef>
                <a:spcPts val="0"/>
              </a:spcBef>
              <a:spcAft>
                <a:spcPts val="0"/>
              </a:spcAft>
              <a:buClr>
                <a:schemeClr val="dk1"/>
              </a:buClr>
              <a:buSzPts val="3400"/>
              <a:buFont typeface="Amatic SC"/>
              <a:buNone/>
              <a:defRPr b="1" i="0" sz="3400" u="none" cap="none" strike="noStrike">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marR="0" rtl="0" algn="l">
              <a:lnSpc>
                <a:spcPct val="100000"/>
              </a:lnSpc>
              <a:spcBef>
                <a:spcPts val="0"/>
              </a:spcBef>
              <a:spcAft>
                <a:spcPts val="0"/>
              </a:spcAft>
              <a:buClr>
                <a:schemeClr val="accent1"/>
              </a:buClr>
              <a:buSzPts val="2200"/>
              <a:buFont typeface="Nunito"/>
              <a:buChar char="✗"/>
              <a:defRPr b="0" i="0" sz="2200" u="none" cap="none" strike="noStrike">
                <a:solidFill>
                  <a:schemeClr val="dk1"/>
                </a:solidFill>
                <a:latin typeface="Nunito"/>
                <a:ea typeface="Nunito"/>
                <a:cs typeface="Nunito"/>
                <a:sym typeface="Nunito"/>
              </a:defRPr>
            </a:lvl1pPr>
            <a:lvl2pPr indent="-368300" lvl="1" marL="914400" marR="0" rtl="0" algn="l">
              <a:lnSpc>
                <a:spcPct val="100000"/>
              </a:lnSpc>
              <a:spcBef>
                <a:spcPts val="1000"/>
              </a:spcBef>
              <a:spcAft>
                <a:spcPts val="0"/>
              </a:spcAft>
              <a:buClr>
                <a:schemeClr val="dk2"/>
              </a:buClr>
              <a:buSzPts val="2200"/>
              <a:buFont typeface="Nunito"/>
              <a:buChar char="✗"/>
              <a:defRPr b="0" i="0" sz="2200" u="none" cap="none" strike="noStrike">
                <a:solidFill>
                  <a:schemeClr val="dk1"/>
                </a:solidFill>
                <a:latin typeface="Nunito"/>
                <a:ea typeface="Nunito"/>
                <a:cs typeface="Nunito"/>
                <a:sym typeface="Nunito"/>
              </a:defRPr>
            </a:lvl2pPr>
            <a:lvl3pPr indent="-368300" lvl="2" marL="13716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3pPr>
            <a:lvl4pPr indent="-368300" lvl="3" marL="18288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4pPr>
            <a:lvl5pPr indent="-368300" lvl="4" marL="22860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5pPr>
            <a:lvl6pPr indent="-368300" lvl="5" marL="27432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6pPr>
            <a:lvl7pPr indent="-368300" lvl="6" marL="32004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7pPr>
            <a:lvl8pPr indent="-368300" lvl="7" marL="3657600" marR="0" rtl="0" algn="l">
              <a:lnSpc>
                <a:spcPct val="100000"/>
              </a:lnSpc>
              <a:spcBef>
                <a:spcPts val="1000"/>
              </a:spcBef>
              <a:spcAft>
                <a:spcPts val="0"/>
              </a:spcAft>
              <a:buClr>
                <a:schemeClr val="dk1"/>
              </a:buClr>
              <a:buSzPts val="2200"/>
              <a:buFont typeface="Nunito"/>
              <a:buChar char="○"/>
              <a:defRPr b="0" i="0" sz="2200" u="none" cap="none" strike="noStrike">
                <a:solidFill>
                  <a:schemeClr val="dk1"/>
                </a:solidFill>
                <a:latin typeface="Nunito"/>
                <a:ea typeface="Nunito"/>
                <a:cs typeface="Nunito"/>
                <a:sym typeface="Nunito"/>
              </a:defRPr>
            </a:lvl8pPr>
            <a:lvl9pPr indent="-368300" lvl="8" marL="4114800" marR="0" rtl="0" algn="l">
              <a:lnSpc>
                <a:spcPct val="100000"/>
              </a:lnSpc>
              <a:spcBef>
                <a:spcPts val="1000"/>
              </a:spcBef>
              <a:spcAft>
                <a:spcPts val="1000"/>
              </a:spcAft>
              <a:buClr>
                <a:schemeClr val="dk1"/>
              </a:buClr>
              <a:buSzPts val="2200"/>
              <a:buFont typeface="Nunito"/>
              <a:buChar char="■"/>
              <a:defRPr b="0" i="0" sz="2200" u="none" cap="none" strike="noStrike">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indent="0" lvl="0"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1pPr>
            <a:lvl2pPr indent="0" lvl="1"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2pPr>
            <a:lvl3pPr indent="0" lvl="2"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3pPr>
            <a:lvl4pPr indent="0" lvl="3"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4pPr>
            <a:lvl5pPr indent="0" lvl="4"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5pPr>
            <a:lvl6pPr indent="0" lvl="5"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6pPr>
            <a:lvl7pPr indent="0" lvl="6"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7pPr>
            <a:lvl8pPr indent="0" lvl="7"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8pPr>
            <a:lvl9pPr indent="0" lvl="8" marL="0" marR="0" rtl="0" algn="r">
              <a:buClr>
                <a:schemeClr val="dk2"/>
              </a:buClr>
              <a:buSzPts val="1500"/>
              <a:buFont typeface="Amatic SC"/>
              <a:buNone/>
              <a:defRPr b="1" i="0" sz="1500" u="none" cap="none" strike="noStrike">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jp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simscal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ctrTitle"/>
          </p:nvPr>
        </p:nvSpPr>
        <p:spPr>
          <a:xfrm>
            <a:off x="1031200" y="1731450"/>
            <a:ext cx="6629400" cy="1680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6800"/>
              <a:buNone/>
            </a:pPr>
            <a:r>
              <a:rPr lang="en-US" sz="4000">
                <a:latin typeface="Comic Sans MS"/>
                <a:ea typeface="Comic Sans MS"/>
                <a:cs typeface="Comic Sans MS"/>
                <a:sym typeface="Comic Sans MS"/>
              </a:rPr>
              <a:t>DESIGN AND FABRICATION OF AN IMPROVED INDIRECT EVAPORATIVE COOLER </a:t>
            </a:r>
            <a:endParaRPr sz="400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MAJOR DISADVANTAGES</a:t>
            </a:r>
            <a:endParaRPr/>
          </a:p>
        </p:txBody>
      </p:sp>
      <p:sp>
        <p:nvSpPr>
          <p:cNvPr id="239" name="Google Shape;239;p24"/>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a:t>Energy consumption</a:t>
            </a:r>
            <a:endParaRPr/>
          </a:p>
          <a:p>
            <a:pPr indent="0" lvl="0" marL="88900" rtl="0" algn="l">
              <a:lnSpc>
                <a:spcPct val="100000"/>
              </a:lnSpc>
              <a:spcBef>
                <a:spcPts val="0"/>
              </a:spcBef>
              <a:spcAft>
                <a:spcPts val="0"/>
              </a:spcAft>
              <a:buSzPts val="2200"/>
              <a:buNone/>
            </a:pPr>
            <a:r>
              <a:t/>
            </a:r>
            <a:endParaRPr/>
          </a:p>
          <a:p>
            <a:pPr indent="-368300" lvl="0" marL="457200" rtl="0" algn="l">
              <a:lnSpc>
                <a:spcPct val="100000"/>
              </a:lnSpc>
              <a:spcBef>
                <a:spcPts val="0"/>
              </a:spcBef>
              <a:spcAft>
                <a:spcPts val="0"/>
              </a:spcAft>
              <a:buSzPts val="2200"/>
              <a:buFont typeface="Noto Sans Symbols"/>
              <a:buChar char="▪"/>
            </a:pPr>
            <a:r>
              <a:rPr lang="en-US"/>
              <a:t>Indirect release of </a:t>
            </a:r>
            <a:r>
              <a:rPr lang="en-US"/>
              <a:t>greenhouse</a:t>
            </a:r>
            <a:r>
              <a:rPr lang="en-US"/>
              <a:t> gases</a:t>
            </a:r>
            <a:endParaRPr/>
          </a:p>
          <a:p>
            <a:pPr indent="-228600" lvl="0" marL="457200" rtl="0" algn="l">
              <a:lnSpc>
                <a:spcPct val="100000"/>
              </a:lnSpc>
              <a:spcBef>
                <a:spcPts val="0"/>
              </a:spcBef>
              <a:spcAft>
                <a:spcPts val="0"/>
              </a:spcAft>
              <a:buSzPts val="2200"/>
              <a:buFont typeface="Noto Sans Symbols"/>
              <a:buNone/>
            </a:pPr>
            <a:r>
              <a:t/>
            </a:r>
            <a:endParaRPr/>
          </a:p>
          <a:p>
            <a:pPr indent="-368300" lvl="0" marL="457200" rtl="0" algn="l">
              <a:lnSpc>
                <a:spcPct val="100000"/>
              </a:lnSpc>
              <a:spcBef>
                <a:spcPts val="0"/>
              </a:spcBef>
              <a:spcAft>
                <a:spcPts val="0"/>
              </a:spcAft>
              <a:buSzPts val="2200"/>
              <a:buFont typeface="Noto Sans Symbols"/>
              <a:buChar char="▪"/>
            </a:pPr>
            <a:r>
              <a:rPr lang="en-US"/>
              <a:t>Heat island effect</a:t>
            </a:r>
            <a:endParaRPr/>
          </a:p>
          <a:p>
            <a:pPr indent="0" lvl="0" marL="88900" rtl="0" algn="l">
              <a:lnSpc>
                <a:spcPct val="100000"/>
              </a:lnSpc>
              <a:spcBef>
                <a:spcPts val="0"/>
              </a:spcBef>
              <a:spcAft>
                <a:spcPts val="0"/>
              </a:spcAft>
              <a:buSzPts val="2200"/>
              <a:buNone/>
            </a:pPr>
            <a:r>
              <a:t/>
            </a:r>
            <a:endParaRPr/>
          </a:p>
        </p:txBody>
      </p:sp>
      <p:pic>
        <p:nvPicPr>
          <p:cNvPr descr="C:\Users\Jatin Panchal\AppData\Local\Microsoft\Windows\INetCache\IE\J51HDWAD\Sustainable-Energy-Infrastructure-Header[1].jpg" id="240" name="Google Shape;240;p24"/>
          <p:cNvPicPr preferRelativeResize="0"/>
          <p:nvPr/>
        </p:nvPicPr>
        <p:blipFill rotWithShape="1">
          <a:blip r:embed="rId3">
            <a:alphaModFix/>
          </a:blip>
          <a:srcRect b="5031" l="3751" r="77668" t="13583"/>
          <a:stretch/>
        </p:blipFill>
        <p:spPr>
          <a:xfrm>
            <a:off x="6934200" y="2190750"/>
            <a:ext cx="1088378" cy="1775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SOLUTION</a:t>
            </a:r>
            <a:endParaRPr sz="4400">
              <a:latin typeface="Comic Sans MS"/>
              <a:ea typeface="Comic Sans MS"/>
              <a:cs typeface="Comic Sans MS"/>
              <a:sym typeface="Comic Sans MS"/>
            </a:endParaRPr>
          </a:p>
        </p:txBody>
      </p:sp>
      <p:sp>
        <p:nvSpPr>
          <p:cNvPr id="246" name="Google Shape;246;p25"/>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rPr lang="en-US"/>
              <a:t>Pre-Cooling of Air</a:t>
            </a:r>
            <a:endParaRPr/>
          </a:p>
        </p:txBody>
      </p:sp>
      <p:sp>
        <p:nvSpPr>
          <p:cNvPr id="247" name="Google Shape;247;p25"/>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dk1"/>
                </a:solidFill>
                <a:latin typeface="Kaushan Script"/>
                <a:ea typeface="Kaushan Script"/>
                <a:cs typeface="Kaushan Script"/>
                <a:sym typeface="Kaushan Script"/>
              </a:rPr>
              <a:t>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sz="3200"/>
              <a:t>ADVANTAGES OF PRECOOLING</a:t>
            </a:r>
            <a:endParaRPr/>
          </a:p>
        </p:txBody>
      </p:sp>
      <p:sp>
        <p:nvSpPr>
          <p:cNvPr id="253" name="Google Shape;253;p26"/>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50000"/>
              </a:lnSpc>
              <a:spcBef>
                <a:spcPts val="0"/>
              </a:spcBef>
              <a:spcAft>
                <a:spcPts val="0"/>
              </a:spcAft>
              <a:buSzPts val="2200"/>
              <a:buFont typeface="Noto Sans Symbols"/>
              <a:buChar char="▪"/>
            </a:pPr>
            <a:r>
              <a:rPr lang="en-US"/>
              <a:t>Reduces Energy usage</a:t>
            </a:r>
            <a:endParaRPr/>
          </a:p>
          <a:p>
            <a:pPr indent="-368300" lvl="0" marL="457200" rtl="0" algn="l">
              <a:lnSpc>
                <a:spcPct val="150000"/>
              </a:lnSpc>
              <a:spcBef>
                <a:spcPts val="0"/>
              </a:spcBef>
              <a:spcAft>
                <a:spcPts val="0"/>
              </a:spcAft>
              <a:buSzPts val="2200"/>
              <a:buFont typeface="Noto Sans Symbols"/>
              <a:buChar char="▪"/>
            </a:pPr>
            <a:r>
              <a:rPr lang="en-US"/>
              <a:t>Reduces maintenance</a:t>
            </a:r>
            <a:endParaRPr/>
          </a:p>
          <a:p>
            <a:pPr indent="-368300" lvl="0" marL="457200" rtl="0" algn="l">
              <a:lnSpc>
                <a:spcPct val="150000"/>
              </a:lnSpc>
              <a:spcBef>
                <a:spcPts val="0"/>
              </a:spcBef>
              <a:spcAft>
                <a:spcPts val="0"/>
              </a:spcAft>
              <a:buSzPts val="2200"/>
              <a:buFont typeface="Noto Sans Symbols"/>
              <a:buChar char="▪"/>
            </a:pPr>
            <a:r>
              <a:rPr lang="en-US"/>
              <a:t>Extends Equipment life</a:t>
            </a:r>
            <a:endParaRPr/>
          </a:p>
          <a:p>
            <a:pPr indent="-368300" lvl="0" marL="457200" rtl="0" algn="l">
              <a:lnSpc>
                <a:spcPct val="150000"/>
              </a:lnSpc>
              <a:spcBef>
                <a:spcPts val="0"/>
              </a:spcBef>
              <a:spcAft>
                <a:spcPts val="0"/>
              </a:spcAft>
              <a:buSzPts val="2200"/>
              <a:buFont typeface="Noto Sans Symbols"/>
              <a:buChar char="▪"/>
            </a:pPr>
            <a:r>
              <a:rPr lang="en-US"/>
              <a:t>Increases system reliability</a:t>
            </a:r>
            <a:endParaRPr/>
          </a:p>
          <a:p>
            <a:pPr indent="-368300" lvl="0" marL="457200" rtl="0" algn="l">
              <a:lnSpc>
                <a:spcPct val="150000"/>
              </a:lnSpc>
              <a:spcBef>
                <a:spcPts val="0"/>
              </a:spcBef>
              <a:spcAft>
                <a:spcPts val="0"/>
              </a:spcAft>
              <a:buSzPts val="2200"/>
              <a:buFont typeface="Noto Sans Symbols"/>
              <a:buChar char="▪"/>
            </a:pPr>
            <a:r>
              <a:rPr lang="en-US"/>
              <a:t>Increased fresh air supply</a:t>
            </a:r>
            <a:endParaRPr/>
          </a:p>
          <a:p>
            <a:pPr indent="-228600" lvl="0" marL="457200" rtl="0" algn="l">
              <a:lnSpc>
                <a:spcPct val="100000"/>
              </a:lnSpc>
              <a:spcBef>
                <a:spcPts val="0"/>
              </a:spcBef>
              <a:spcAft>
                <a:spcPts val="0"/>
              </a:spcAft>
              <a:buSzPts val="2200"/>
              <a:buFont typeface="Noto Sans Symbols"/>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idx="1" type="body"/>
          </p:nvPr>
        </p:nvSpPr>
        <p:spPr>
          <a:xfrm>
            <a:off x="1600200" y="1047750"/>
            <a:ext cx="5715300" cy="2769900"/>
          </a:xfrm>
          <a:prstGeom prst="rect">
            <a:avLst/>
          </a:prstGeom>
          <a:noFill/>
          <a:ln>
            <a:noFill/>
          </a:ln>
        </p:spPr>
        <p:txBody>
          <a:bodyPr anchorCtr="0" anchor="ctr" bIns="0" lIns="0" spcFirstLastPara="1" rIns="0" wrap="square" tIns="0">
            <a:noAutofit/>
          </a:bodyPr>
          <a:lstStyle/>
          <a:p>
            <a:pPr indent="-406400" lvl="0" marL="457200" rtl="0" algn="ctr">
              <a:lnSpc>
                <a:spcPct val="100000"/>
              </a:lnSpc>
              <a:spcBef>
                <a:spcPts val="0"/>
              </a:spcBef>
              <a:spcAft>
                <a:spcPts val="0"/>
              </a:spcAft>
              <a:buSzPts val="2800"/>
              <a:buFont typeface="Nunito SemiBold"/>
              <a:buChar char="✗"/>
            </a:pPr>
            <a:r>
              <a:rPr b="1" lang="en-US" sz="3900">
                <a:latin typeface="Comic Sans MS"/>
                <a:ea typeface="Comic Sans MS"/>
                <a:cs typeface="Comic Sans MS"/>
                <a:sym typeface="Comic Sans MS"/>
              </a:rPr>
              <a:t>WHAT WE SUGGEST</a:t>
            </a:r>
            <a:endParaRPr b="1" sz="3900">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ctrTitle"/>
          </p:nvPr>
        </p:nvSpPr>
        <p:spPr>
          <a:xfrm>
            <a:off x="1803400" y="2343150"/>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EVAPORATIVE COOLING</a:t>
            </a:r>
            <a:endParaRPr/>
          </a:p>
        </p:txBody>
      </p:sp>
      <p:sp>
        <p:nvSpPr>
          <p:cNvPr id="264" name="Google Shape;264;p28"/>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dk1"/>
                </a:solidFill>
                <a:latin typeface="Kaushan Script"/>
                <a:ea typeface="Kaushan Script"/>
                <a:cs typeface="Kaushan Script"/>
                <a:sym typeface="Kaushan Script"/>
              </a:rPr>
              <a:t>5</a:t>
            </a:r>
            <a:endParaRPr b="0" i="0" sz="6600" u="none" cap="none" strike="noStrike">
              <a:solidFill>
                <a:schemeClr val="dk1"/>
              </a:solidFill>
              <a:latin typeface="Kaushan Script"/>
              <a:ea typeface="Kaushan Script"/>
              <a:cs typeface="Kaushan Script"/>
              <a:sym typeface="Kaushan Scrip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EVAPORATIVE COOLING</a:t>
            </a:r>
            <a:endParaRPr/>
          </a:p>
        </p:txBody>
      </p:sp>
      <p:sp>
        <p:nvSpPr>
          <p:cNvPr id="270" name="Google Shape;270;p29"/>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a:t>Evaporative cooling is reduction in temperature resulting from evaporation of liquid.</a:t>
            </a:r>
            <a:endParaRPr/>
          </a:p>
          <a:p>
            <a:pPr indent="-228600" lvl="0" marL="457200" rtl="0" algn="l">
              <a:lnSpc>
                <a:spcPct val="100000"/>
              </a:lnSpc>
              <a:spcBef>
                <a:spcPts val="0"/>
              </a:spcBef>
              <a:spcAft>
                <a:spcPts val="0"/>
              </a:spcAft>
              <a:buSzPts val="2200"/>
              <a:buFont typeface="Noto Sans Symbols"/>
              <a:buNone/>
            </a:pPr>
            <a:r>
              <a:t/>
            </a:r>
            <a:endParaRPr/>
          </a:p>
          <a:p>
            <a:pPr indent="-368300" lvl="0" marL="457200" rtl="0" algn="l">
              <a:lnSpc>
                <a:spcPct val="100000"/>
              </a:lnSpc>
              <a:spcBef>
                <a:spcPts val="0"/>
              </a:spcBef>
              <a:spcAft>
                <a:spcPts val="0"/>
              </a:spcAft>
              <a:buSzPts val="2200"/>
              <a:buFont typeface="Noto Sans Symbols"/>
              <a:buChar char="▪"/>
            </a:pPr>
            <a:r>
              <a:rPr lang="en-US"/>
              <a:t>An Evaporative Cooler is a device that cools air through evaporation of water.</a:t>
            </a:r>
            <a:endParaRPr/>
          </a:p>
          <a:p>
            <a:pPr indent="-228600" lvl="0" marL="457200" rtl="0" algn="l">
              <a:lnSpc>
                <a:spcPct val="100000"/>
              </a:lnSpc>
              <a:spcBef>
                <a:spcPts val="0"/>
              </a:spcBef>
              <a:spcAft>
                <a:spcPts val="0"/>
              </a:spcAft>
              <a:buSzPts val="2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TWO APPROACHES</a:t>
            </a:r>
            <a:endParaRPr/>
          </a:p>
        </p:txBody>
      </p:sp>
      <p:sp>
        <p:nvSpPr>
          <p:cNvPr id="276" name="Google Shape;276;p30"/>
          <p:cNvSpPr txBox="1"/>
          <p:nvPr>
            <p:ph idx="1" type="body"/>
          </p:nvPr>
        </p:nvSpPr>
        <p:spPr>
          <a:xfrm>
            <a:off x="1219200" y="1352550"/>
            <a:ext cx="6426300" cy="2840400"/>
          </a:xfrm>
          <a:prstGeom prst="rect">
            <a:avLst/>
          </a:prstGeom>
          <a:noFill/>
          <a:ln>
            <a:noFill/>
          </a:ln>
        </p:spPr>
        <p:txBody>
          <a:bodyPr anchorCtr="0" anchor="t" bIns="0" lIns="0" spcFirstLastPara="1" rIns="0" wrap="square" tIns="0">
            <a:noAutofit/>
          </a:bodyPr>
          <a:lstStyle/>
          <a:p>
            <a:pPr indent="-457200" lvl="0" marL="558800" rtl="0" algn="l">
              <a:lnSpc>
                <a:spcPct val="100000"/>
              </a:lnSpc>
              <a:spcBef>
                <a:spcPts val="0"/>
              </a:spcBef>
              <a:spcAft>
                <a:spcPts val="0"/>
              </a:spcAft>
              <a:buSzPts val="2200"/>
              <a:buFont typeface="Noto Sans Symbols"/>
              <a:buChar char="▪"/>
            </a:pPr>
            <a:r>
              <a:rPr b="1" lang="en-US" sz="2100"/>
              <a:t>Direct Evaporative Cooling (DEC)</a:t>
            </a:r>
            <a:endParaRPr/>
          </a:p>
          <a:p>
            <a:pPr indent="-457200" lvl="1" marL="1016000" rtl="0" algn="l">
              <a:lnSpc>
                <a:spcPct val="100000"/>
              </a:lnSpc>
              <a:spcBef>
                <a:spcPts val="1000"/>
              </a:spcBef>
              <a:spcAft>
                <a:spcPts val="0"/>
              </a:spcAft>
              <a:buSzPts val="2200"/>
              <a:buFont typeface="Noto Sans Symbols"/>
              <a:buChar char="▪"/>
            </a:pPr>
            <a:r>
              <a:rPr lang="en-US" sz="2100">
                <a:solidFill>
                  <a:srgbClr val="424E63"/>
                </a:solidFill>
              </a:rPr>
              <a:t>Water evaporates directly into air stream, thus reducing air temperature while humidifying the air</a:t>
            </a:r>
            <a:endParaRPr/>
          </a:p>
          <a:p>
            <a:pPr indent="-457200" lvl="0" marL="558800" rtl="0" algn="l">
              <a:lnSpc>
                <a:spcPct val="100000"/>
              </a:lnSpc>
              <a:spcBef>
                <a:spcPts val="0"/>
              </a:spcBef>
              <a:spcAft>
                <a:spcPts val="0"/>
              </a:spcAft>
              <a:buSzPts val="2200"/>
              <a:buFont typeface="Noto Sans Symbols"/>
              <a:buChar char="▪"/>
            </a:pPr>
            <a:r>
              <a:rPr b="1" lang="en-US" sz="2100"/>
              <a:t>Indirect Evaporative Cooling (IEC)</a:t>
            </a:r>
            <a:endParaRPr/>
          </a:p>
          <a:p>
            <a:pPr indent="-457200" lvl="1" marL="1016000" rtl="0" algn="l">
              <a:lnSpc>
                <a:spcPct val="100000"/>
              </a:lnSpc>
              <a:spcBef>
                <a:spcPts val="1000"/>
              </a:spcBef>
              <a:spcAft>
                <a:spcPts val="0"/>
              </a:spcAft>
              <a:buSzPts val="2200"/>
              <a:buFont typeface="Noto Sans Symbols"/>
              <a:buChar char="▪"/>
            </a:pPr>
            <a:r>
              <a:rPr lang="en-US" sz="2100">
                <a:solidFill>
                  <a:srgbClr val="424E63"/>
                </a:solidFill>
              </a:rPr>
              <a:t>Primary air is cooled sensibly with a heat exchanger, while secondary air carries away the heat energy from primary air as generated vapor</a:t>
            </a:r>
            <a:endParaRPr/>
          </a:p>
          <a:p>
            <a:pPr indent="0" lvl="0" marL="101600" rtl="0" algn="l">
              <a:lnSpc>
                <a:spcPct val="100000"/>
              </a:lnSpc>
              <a:spcBef>
                <a:spcPts val="0"/>
              </a:spcBef>
              <a:spcAft>
                <a:spcPts val="0"/>
              </a:spcAft>
              <a:buSzPts val="2200"/>
              <a:buNone/>
            </a:pPr>
            <a:r>
              <a:rPr lang="en-US"/>
              <a:t>	</a:t>
            </a:r>
            <a:endParaRPr/>
          </a:p>
          <a:p>
            <a:pPr indent="0" lvl="0" marL="101600" rtl="0" algn="l">
              <a:lnSpc>
                <a:spcPct val="100000"/>
              </a:lnSpc>
              <a:spcBef>
                <a:spcPts val="0"/>
              </a:spcBef>
              <a:spcAft>
                <a:spcPts val="0"/>
              </a:spcAft>
              <a:buSzPts val="22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1"/>
          <p:cNvPicPr preferRelativeResize="0"/>
          <p:nvPr/>
        </p:nvPicPr>
        <p:blipFill rotWithShape="1">
          <a:blip r:embed="rId3">
            <a:alphaModFix/>
          </a:blip>
          <a:srcRect b="0" l="11158" r="8726" t="5203"/>
          <a:stretch/>
        </p:blipFill>
        <p:spPr>
          <a:xfrm>
            <a:off x="838200" y="1581150"/>
            <a:ext cx="3390900" cy="2316106"/>
          </a:xfrm>
          <a:prstGeom prst="rect">
            <a:avLst/>
          </a:prstGeom>
          <a:noFill/>
          <a:ln>
            <a:noFill/>
          </a:ln>
        </p:spPr>
      </p:pic>
      <p:pic>
        <p:nvPicPr>
          <p:cNvPr id="282" name="Google Shape;282;p31"/>
          <p:cNvPicPr preferRelativeResize="0"/>
          <p:nvPr/>
        </p:nvPicPr>
        <p:blipFill rotWithShape="1">
          <a:blip r:embed="rId4">
            <a:alphaModFix/>
          </a:blip>
          <a:srcRect b="0" l="0" r="0" t="0"/>
          <a:stretch/>
        </p:blipFill>
        <p:spPr>
          <a:xfrm>
            <a:off x="4752975" y="1352550"/>
            <a:ext cx="3105150" cy="2419350"/>
          </a:xfrm>
          <a:prstGeom prst="rect">
            <a:avLst/>
          </a:prstGeom>
          <a:noFill/>
          <a:ln>
            <a:noFill/>
          </a:ln>
        </p:spPr>
      </p:pic>
      <p:cxnSp>
        <p:nvCxnSpPr>
          <p:cNvPr id="283" name="Google Shape;283;p31"/>
          <p:cNvCxnSpPr/>
          <p:nvPr/>
        </p:nvCxnSpPr>
        <p:spPr>
          <a:xfrm>
            <a:off x="4495800" y="1047750"/>
            <a:ext cx="0" cy="33528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284" name="Google Shape;284;p31"/>
          <p:cNvSpPr/>
          <p:nvPr/>
        </p:nvSpPr>
        <p:spPr>
          <a:xfrm>
            <a:off x="1105944" y="913884"/>
            <a:ext cx="31983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Direct Evaporative Cooling </a:t>
            </a:r>
            <a:endParaRPr sz="1800">
              <a:solidFill>
                <a:schemeClr val="dk1"/>
              </a:solidFill>
              <a:latin typeface="Arial"/>
              <a:ea typeface="Arial"/>
              <a:cs typeface="Arial"/>
              <a:sym typeface="Arial"/>
            </a:endParaRPr>
          </a:p>
        </p:txBody>
      </p:sp>
      <p:sp>
        <p:nvSpPr>
          <p:cNvPr id="285" name="Google Shape;285;p31"/>
          <p:cNvSpPr/>
          <p:nvPr/>
        </p:nvSpPr>
        <p:spPr>
          <a:xfrm>
            <a:off x="4765675" y="982702"/>
            <a:ext cx="33778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Indirect Evaporative Cooling </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DEC vs. IEC</a:t>
            </a:r>
            <a:endParaRPr/>
          </a:p>
        </p:txBody>
      </p:sp>
      <p:sp>
        <p:nvSpPr>
          <p:cNvPr id="291" name="Google Shape;291;p32"/>
          <p:cNvSpPr txBox="1"/>
          <p:nvPr>
            <p:ph idx="1" type="body"/>
          </p:nvPr>
        </p:nvSpPr>
        <p:spPr>
          <a:xfrm>
            <a:off x="1188175" y="1506350"/>
            <a:ext cx="3002700" cy="27621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Font typeface="Noto Sans Symbols"/>
              <a:buChar char="▪"/>
            </a:pPr>
            <a:r>
              <a:rPr b="1" lang="en-US"/>
              <a:t>Direct Evaporative Cooling</a:t>
            </a:r>
            <a:endParaRPr/>
          </a:p>
          <a:p>
            <a:pPr indent="-355600" lvl="1" marL="914400" rtl="0" algn="l">
              <a:lnSpc>
                <a:spcPct val="100000"/>
              </a:lnSpc>
              <a:spcBef>
                <a:spcPts val="1000"/>
              </a:spcBef>
              <a:spcAft>
                <a:spcPts val="0"/>
              </a:spcAft>
              <a:buSzPts val="2000"/>
              <a:buFont typeface="Noto Sans Symbols"/>
              <a:buChar char="▪"/>
            </a:pPr>
            <a:r>
              <a:rPr lang="en-US" sz="1800"/>
              <a:t>Water evaporates directly in the air stream</a:t>
            </a:r>
            <a:endParaRPr sz="1800"/>
          </a:p>
          <a:p>
            <a:pPr indent="-355600" lvl="1" marL="914400" rtl="0" algn="l">
              <a:lnSpc>
                <a:spcPct val="100000"/>
              </a:lnSpc>
              <a:spcBef>
                <a:spcPts val="1000"/>
              </a:spcBef>
              <a:spcAft>
                <a:spcPts val="0"/>
              </a:spcAft>
              <a:buSzPts val="2000"/>
              <a:buFont typeface="Noto Sans Symbols"/>
              <a:buChar char="▪"/>
            </a:pPr>
            <a:r>
              <a:rPr lang="en-US" sz="1800"/>
              <a:t>Air dry bulb temperature decreases </a:t>
            </a:r>
            <a:endParaRPr/>
          </a:p>
          <a:p>
            <a:pPr indent="-355600" lvl="1" marL="914400" rtl="0" algn="l">
              <a:lnSpc>
                <a:spcPct val="100000"/>
              </a:lnSpc>
              <a:spcBef>
                <a:spcPts val="1000"/>
              </a:spcBef>
              <a:spcAft>
                <a:spcPts val="0"/>
              </a:spcAft>
              <a:buSzPts val="2000"/>
              <a:buFont typeface="Noto Sans Symbols"/>
              <a:buChar char="▪"/>
            </a:pPr>
            <a:r>
              <a:rPr lang="en-US" sz="1800"/>
              <a:t>Increases humidity</a:t>
            </a:r>
            <a:endParaRPr sz="1800"/>
          </a:p>
          <a:p>
            <a:pPr indent="-228600" lvl="1" marL="914400" rtl="0" algn="l">
              <a:lnSpc>
                <a:spcPct val="100000"/>
              </a:lnSpc>
              <a:spcBef>
                <a:spcPts val="1000"/>
              </a:spcBef>
              <a:spcAft>
                <a:spcPts val="0"/>
              </a:spcAft>
              <a:buSzPts val="2000"/>
              <a:buFont typeface="Noto Sans Symbols"/>
              <a:buNone/>
            </a:pPr>
            <a:r>
              <a:t/>
            </a:r>
            <a:endParaRPr b="1"/>
          </a:p>
        </p:txBody>
      </p:sp>
      <p:sp>
        <p:nvSpPr>
          <p:cNvPr id="292" name="Google Shape;292;p32"/>
          <p:cNvSpPr txBox="1"/>
          <p:nvPr>
            <p:ph idx="2" type="body"/>
          </p:nvPr>
        </p:nvSpPr>
        <p:spPr>
          <a:xfrm>
            <a:off x="4611864" y="1506350"/>
            <a:ext cx="3002700" cy="27621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Font typeface="Noto Sans Symbols"/>
              <a:buChar char="▪"/>
            </a:pPr>
            <a:r>
              <a:rPr b="1" lang="en-US"/>
              <a:t>Indirect Evaporative Cooling</a:t>
            </a:r>
            <a:endParaRPr/>
          </a:p>
          <a:p>
            <a:pPr indent="-355600" lvl="1" marL="914400" rtl="0" algn="l">
              <a:lnSpc>
                <a:spcPct val="100000"/>
              </a:lnSpc>
              <a:spcBef>
                <a:spcPts val="1000"/>
              </a:spcBef>
              <a:spcAft>
                <a:spcPts val="0"/>
              </a:spcAft>
              <a:buSzPts val="2000"/>
              <a:buFont typeface="Noto Sans Symbols"/>
              <a:buChar char="▪"/>
            </a:pPr>
            <a:r>
              <a:rPr lang="en-US" sz="1800"/>
              <a:t>Water evaporates in a secondary air stream </a:t>
            </a:r>
            <a:endParaRPr/>
          </a:p>
          <a:p>
            <a:pPr indent="-355600" lvl="1" marL="914400" rtl="0" algn="l">
              <a:lnSpc>
                <a:spcPct val="100000"/>
              </a:lnSpc>
              <a:spcBef>
                <a:spcPts val="1000"/>
              </a:spcBef>
              <a:spcAft>
                <a:spcPts val="0"/>
              </a:spcAft>
              <a:buSzPts val="2000"/>
              <a:buFont typeface="Noto Sans Symbols"/>
              <a:buChar char="▪"/>
            </a:pPr>
            <a:r>
              <a:rPr lang="en-US" sz="1800"/>
              <a:t>Outdoor air stream is cooled , without modifying its absolute humidity</a:t>
            </a:r>
            <a:endParaRPr/>
          </a:p>
          <a:p>
            <a:pPr indent="-228600" lvl="1" marL="914400" rtl="0" algn="l">
              <a:lnSpc>
                <a:spcPct val="100000"/>
              </a:lnSpc>
              <a:spcBef>
                <a:spcPts val="1000"/>
              </a:spcBef>
              <a:spcAft>
                <a:spcPts val="0"/>
              </a:spcAft>
              <a:buSzPts val="2000"/>
              <a:buFont typeface="Noto Sans Symbols"/>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914400" y="2114550"/>
            <a:ext cx="2879400" cy="951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400"/>
              <a:buNone/>
            </a:pPr>
            <a:r>
              <a:rPr b="0" lang="en-US" sz="3200"/>
              <a:t>PROBLEMS IN CURRENT </a:t>
            </a:r>
            <a:br>
              <a:rPr b="0" lang="en-US" sz="3200"/>
            </a:br>
            <a:r>
              <a:rPr lang="en-US" sz="3200"/>
              <a:t>IEC DESIGN</a:t>
            </a:r>
            <a:endParaRPr sz="3200"/>
          </a:p>
        </p:txBody>
      </p:sp>
      <p:sp>
        <p:nvSpPr>
          <p:cNvPr id="298" name="Google Shape;298;p33"/>
          <p:cNvSpPr txBox="1"/>
          <p:nvPr>
            <p:ph idx="1" type="body"/>
          </p:nvPr>
        </p:nvSpPr>
        <p:spPr>
          <a:xfrm>
            <a:off x="4572000" y="742950"/>
            <a:ext cx="4114800" cy="289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Font typeface="Noto Sans Symbols"/>
              <a:buChar char="▪"/>
            </a:pPr>
            <a:r>
              <a:rPr lang="en-US"/>
              <a:t>Inefficient distribution of water over surface</a:t>
            </a:r>
            <a:endParaRPr/>
          </a:p>
          <a:p>
            <a:pPr indent="0" lvl="0" marL="457200" rtl="0" algn="l">
              <a:lnSpc>
                <a:spcPct val="100000"/>
              </a:lnSpc>
              <a:spcBef>
                <a:spcPts val="0"/>
              </a:spcBef>
              <a:spcAft>
                <a:spcPts val="0"/>
              </a:spcAft>
              <a:buNone/>
            </a:pPr>
            <a:r>
              <a:t/>
            </a:r>
            <a:endParaRPr/>
          </a:p>
          <a:p>
            <a:pPr indent="-355600" lvl="0" marL="457200" rtl="0" algn="l">
              <a:lnSpc>
                <a:spcPct val="200000"/>
              </a:lnSpc>
              <a:spcBef>
                <a:spcPts val="0"/>
              </a:spcBef>
              <a:spcAft>
                <a:spcPts val="0"/>
              </a:spcAft>
              <a:buSzPts val="2000"/>
              <a:buFont typeface="Noto Sans Symbols"/>
              <a:buChar char="▪"/>
            </a:pPr>
            <a:r>
              <a:rPr lang="en-US"/>
              <a:t>Poor wettability</a:t>
            </a:r>
            <a:endParaRPr/>
          </a:p>
          <a:p>
            <a:pPr indent="-355600" lvl="0" marL="457200" rtl="0" algn="l">
              <a:lnSpc>
                <a:spcPct val="100000"/>
              </a:lnSpc>
              <a:spcBef>
                <a:spcPts val="0"/>
              </a:spcBef>
              <a:spcAft>
                <a:spcPts val="0"/>
              </a:spcAft>
              <a:buSzPts val="2000"/>
              <a:buFont typeface="Noto Sans Symbols"/>
              <a:buChar char="▪"/>
            </a:pPr>
            <a:r>
              <a:rPr lang="en-US"/>
              <a:t>Single point working air injection</a:t>
            </a:r>
            <a:endParaRPr/>
          </a:p>
          <a:p>
            <a:pPr indent="0" lvl="0" marL="457200" rtl="0" algn="l">
              <a:lnSpc>
                <a:spcPct val="100000"/>
              </a:lnSpc>
              <a:spcBef>
                <a:spcPts val="0"/>
              </a:spcBef>
              <a:spcAft>
                <a:spcPts val="0"/>
              </a:spcAft>
              <a:buNone/>
            </a:pPr>
            <a:r>
              <a:t/>
            </a:r>
            <a:endParaRPr/>
          </a:p>
          <a:p>
            <a:pPr indent="-355600" lvl="0" marL="457200" rtl="0" algn="l">
              <a:lnSpc>
                <a:spcPct val="200000"/>
              </a:lnSpc>
              <a:spcBef>
                <a:spcPts val="0"/>
              </a:spcBef>
              <a:spcAft>
                <a:spcPts val="0"/>
              </a:spcAft>
              <a:buSzPts val="2000"/>
              <a:buFont typeface="Noto Sans Symbols"/>
              <a:buChar char="▪"/>
            </a:pPr>
            <a:r>
              <a:rPr lang="en-US"/>
              <a:t>Highly complex design</a:t>
            </a:r>
            <a:endParaRPr/>
          </a:p>
          <a:p>
            <a:pPr indent="-355600" lvl="0" marL="457200" rtl="0" algn="l">
              <a:lnSpc>
                <a:spcPct val="200000"/>
              </a:lnSpc>
              <a:spcBef>
                <a:spcPts val="0"/>
              </a:spcBef>
              <a:spcAft>
                <a:spcPts val="0"/>
              </a:spcAft>
              <a:buSzPts val="2000"/>
              <a:buFont typeface="Noto Sans Symbols"/>
              <a:buChar char="▪"/>
            </a:pPr>
            <a:r>
              <a:rPr lang="en-US"/>
              <a:t>Sagging </a:t>
            </a:r>
            <a:endParaRPr/>
          </a:p>
          <a:p>
            <a:pPr indent="-355600" lvl="0" marL="457200" rtl="0" algn="l">
              <a:lnSpc>
                <a:spcPct val="200000"/>
              </a:lnSpc>
              <a:spcBef>
                <a:spcPts val="0"/>
              </a:spcBef>
              <a:spcAft>
                <a:spcPts val="0"/>
              </a:spcAft>
              <a:buSzPts val="2000"/>
              <a:buFont typeface="Noto Sans Symbols"/>
              <a:buChar char="▪"/>
            </a:pPr>
            <a:r>
              <a:rPr lang="en-US"/>
              <a:t>Hydrophobic separation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aphicFrame>
        <p:nvGraphicFramePr>
          <p:cNvPr id="188" name="Google Shape;188;p16"/>
          <p:cNvGraphicFramePr/>
          <p:nvPr/>
        </p:nvGraphicFramePr>
        <p:xfrm>
          <a:off x="2118100" y="1794450"/>
          <a:ext cx="3000000" cy="3000000"/>
        </p:xfrm>
        <a:graphic>
          <a:graphicData uri="http://schemas.openxmlformats.org/drawingml/2006/table">
            <a:tbl>
              <a:tblPr>
                <a:noFill/>
                <a:tableStyleId>{FA52F59B-9B50-477F-9B87-D104CEC8E838}</a:tableStyleId>
              </a:tblPr>
              <a:tblGrid>
                <a:gridCol w="3168750"/>
                <a:gridCol w="3168750"/>
              </a:tblGrid>
              <a:tr h="457175">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SHRIYASH MHASKAR</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MANDAR BRID</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7175">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JATIN PANCHAL</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ROHIT KADAM</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7175">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VIGHNESH MORE</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en-US">
                          <a:latin typeface="Comic Sans MS"/>
                          <a:ea typeface="Comic Sans MS"/>
                          <a:cs typeface="Comic Sans MS"/>
                          <a:sym typeface="Comic Sans MS"/>
                        </a:rPr>
                        <a:t>MAYUR PATIL</a:t>
                      </a:r>
                      <a:endParaRPr b="1">
                        <a:latin typeface="Comic Sans MS"/>
                        <a:ea typeface="Comic Sans MS"/>
                        <a:cs typeface="Comic Sans MS"/>
                        <a:sym typeface="Comic Sans M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89" name="Google Shape;189;p16"/>
          <p:cNvSpPr txBox="1"/>
          <p:nvPr/>
        </p:nvSpPr>
        <p:spPr>
          <a:xfrm>
            <a:off x="1684200" y="1217750"/>
            <a:ext cx="577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omic Sans MS"/>
                <a:ea typeface="Comic Sans MS"/>
                <a:cs typeface="Comic Sans MS"/>
                <a:sym typeface="Comic Sans MS"/>
              </a:rPr>
              <a:t>TEAM MEMBERS :</a:t>
            </a:r>
            <a:endParaRPr b="1" sz="1600">
              <a:latin typeface="Comic Sans MS"/>
              <a:ea typeface="Comic Sans MS"/>
              <a:cs typeface="Comic Sans MS"/>
              <a:sym typeface="Comic Sans MS"/>
            </a:endParaRPr>
          </a:p>
        </p:txBody>
      </p:sp>
      <p:sp>
        <p:nvSpPr>
          <p:cNvPr id="190" name="Google Shape;190;p16"/>
          <p:cNvSpPr txBox="1"/>
          <p:nvPr/>
        </p:nvSpPr>
        <p:spPr>
          <a:xfrm>
            <a:off x="1910200" y="3371250"/>
            <a:ext cx="57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omic Sans MS"/>
                <a:ea typeface="Comic Sans MS"/>
                <a:cs typeface="Comic Sans MS"/>
                <a:sym typeface="Comic Sans MS"/>
              </a:rPr>
              <a:t>FACULTY ADVISOR : DR. KAVITA H. DHANAWADE</a:t>
            </a:r>
            <a:endParaRPr b="1">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DESIGN</a:t>
            </a:r>
            <a:endParaRPr sz="4400">
              <a:latin typeface="Comic Sans MS"/>
              <a:ea typeface="Comic Sans MS"/>
              <a:cs typeface="Comic Sans MS"/>
              <a:sym typeface="Comic Sans MS"/>
            </a:endParaRPr>
          </a:p>
        </p:txBody>
      </p:sp>
      <p:sp>
        <p:nvSpPr>
          <p:cNvPr id="304" name="Google Shape;304;p34"/>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t/>
            </a:r>
            <a:endParaRPr/>
          </a:p>
        </p:txBody>
      </p:sp>
      <p:sp>
        <p:nvSpPr>
          <p:cNvPr id="305" name="Google Shape;305;p34"/>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chemeClr val="dk1"/>
                </a:solidFill>
                <a:latin typeface="Kaushan Script"/>
                <a:ea typeface="Kaushan Script"/>
                <a:cs typeface="Kaushan Script"/>
                <a:sym typeface="Kaushan Script"/>
              </a:rPr>
              <a:t>6</a:t>
            </a:r>
            <a:endParaRPr sz="6600">
              <a:solidFill>
                <a:schemeClr val="dk1"/>
              </a:solidFill>
              <a:latin typeface="Kaushan Script"/>
              <a:ea typeface="Kaushan Script"/>
              <a:cs typeface="Kaushan Script"/>
              <a:sym typeface="Kaushan Scrip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5"/>
          <p:cNvPicPr preferRelativeResize="0"/>
          <p:nvPr/>
        </p:nvPicPr>
        <p:blipFill rotWithShape="1">
          <a:blip r:embed="rId3">
            <a:alphaModFix/>
          </a:blip>
          <a:srcRect b="21221" l="5379" r="7606" t="5737"/>
          <a:stretch/>
        </p:blipFill>
        <p:spPr>
          <a:xfrm>
            <a:off x="4191000" y="628650"/>
            <a:ext cx="3848100" cy="3886200"/>
          </a:xfrm>
          <a:prstGeom prst="rect">
            <a:avLst/>
          </a:prstGeom>
          <a:noFill/>
          <a:ln>
            <a:noFill/>
          </a:ln>
        </p:spPr>
      </p:pic>
      <p:sp>
        <p:nvSpPr>
          <p:cNvPr id="311" name="Google Shape;311;p35"/>
          <p:cNvSpPr/>
          <p:nvPr/>
        </p:nvSpPr>
        <p:spPr>
          <a:xfrm>
            <a:off x="822136" y="819150"/>
            <a:ext cx="403187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omic Sans MS"/>
                <a:ea typeface="Comic Sans MS"/>
                <a:cs typeface="Comic Sans MS"/>
                <a:sym typeface="Comic Sans MS"/>
              </a:rPr>
              <a:t>Schematic Representation of IEC.</a:t>
            </a:r>
            <a:endParaRPr b="1" sz="1800">
              <a:solidFill>
                <a:schemeClr val="dk1"/>
              </a:solidFill>
              <a:latin typeface="Comic Sans MS"/>
              <a:ea typeface="Comic Sans MS"/>
              <a:cs typeface="Comic Sans MS"/>
              <a:sym typeface="Comic Sans MS"/>
            </a:endParaRPr>
          </a:p>
        </p:txBody>
      </p:sp>
      <p:pic>
        <p:nvPicPr>
          <p:cNvPr id="312" name="Google Shape;312;p35"/>
          <p:cNvPicPr preferRelativeResize="0"/>
          <p:nvPr/>
        </p:nvPicPr>
        <p:blipFill rotWithShape="1">
          <a:blip r:embed="rId4">
            <a:alphaModFix/>
          </a:blip>
          <a:srcRect b="0" l="0" r="53653" t="0"/>
          <a:stretch/>
        </p:blipFill>
        <p:spPr>
          <a:xfrm>
            <a:off x="847537" y="1581150"/>
            <a:ext cx="2135050" cy="1285875"/>
          </a:xfrm>
          <a:prstGeom prst="rect">
            <a:avLst/>
          </a:prstGeom>
          <a:noFill/>
          <a:ln>
            <a:noFill/>
          </a:ln>
        </p:spPr>
      </p:pic>
      <p:pic>
        <p:nvPicPr>
          <p:cNvPr id="313" name="Google Shape;313;p35"/>
          <p:cNvPicPr preferRelativeResize="0"/>
          <p:nvPr/>
        </p:nvPicPr>
        <p:blipFill rotWithShape="1">
          <a:blip r:embed="rId4">
            <a:alphaModFix/>
          </a:blip>
          <a:srcRect b="0" l="50382" r="0" t="0"/>
          <a:stretch/>
        </p:blipFill>
        <p:spPr>
          <a:xfrm>
            <a:off x="871256" y="2714625"/>
            <a:ext cx="2285777" cy="1285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914400" y="590550"/>
            <a:ext cx="6426300" cy="396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400"/>
              <a:buNone/>
            </a:pPr>
            <a:r>
              <a:rPr lang="en-US" sz="3600"/>
              <a:t>DESIGN </a:t>
            </a:r>
            <a:r>
              <a:rPr lang="en-US"/>
              <a:t>OF</a:t>
            </a:r>
            <a:r>
              <a:rPr lang="en-US" sz="3600"/>
              <a:t> SYSTEM</a:t>
            </a:r>
            <a:endParaRPr sz="3600"/>
          </a:p>
        </p:txBody>
      </p:sp>
      <p:sp>
        <p:nvSpPr>
          <p:cNvPr id="319" name="Google Shape;319;p36"/>
          <p:cNvSpPr txBox="1"/>
          <p:nvPr>
            <p:ph idx="1" type="body"/>
          </p:nvPr>
        </p:nvSpPr>
        <p:spPr>
          <a:xfrm>
            <a:off x="1143000" y="1809750"/>
            <a:ext cx="6426300" cy="2840400"/>
          </a:xfrm>
          <a:prstGeom prst="rect">
            <a:avLst/>
          </a:prstGeom>
          <a:noFill/>
          <a:ln>
            <a:noFill/>
          </a:ln>
        </p:spPr>
        <p:txBody>
          <a:bodyPr anchorCtr="0" anchor="t" bIns="0" lIns="0" spcFirstLastPara="1" rIns="0" wrap="square" tIns="0">
            <a:noAutofit/>
          </a:bodyPr>
          <a:lstStyle/>
          <a:p>
            <a:pPr indent="-368300" lvl="0" marL="457200" rtl="0" algn="just">
              <a:lnSpc>
                <a:spcPct val="100000"/>
              </a:lnSpc>
              <a:spcBef>
                <a:spcPts val="0"/>
              </a:spcBef>
              <a:spcAft>
                <a:spcPts val="0"/>
              </a:spcAft>
              <a:buSzPts val="2200"/>
              <a:buFont typeface="Noto Sans Symbols"/>
              <a:buChar char="▪"/>
            </a:pPr>
            <a:r>
              <a:rPr lang="en-US"/>
              <a:t>Quick assembly and disassembly</a:t>
            </a:r>
            <a:endParaRPr/>
          </a:p>
          <a:p>
            <a:pPr indent="-228600" lvl="0" marL="457200" rtl="0" algn="just">
              <a:lnSpc>
                <a:spcPct val="100000"/>
              </a:lnSpc>
              <a:spcBef>
                <a:spcPts val="0"/>
              </a:spcBef>
              <a:spcAft>
                <a:spcPts val="0"/>
              </a:spcAft>
              <a:buSzPts val="2200"/>
              <a:buFont typeface="Noto Sans Symbols"/>
              <a:buNone/>
            </a:pPr>
            <a:r>
              <a:t/>
            </a:r>
            <a:endParaRPr/>
          </a:p>
          <a:p>
            <a:pPr indent="-368300" lvl="0" marL="457200" rtl="0" algn="just">
              <a:lnSpc>
                <a:spcPct val="100000"/>
              </a:lnSpc>
              <a:spcBef>
                <a:spcPts val="0"/>
              </a:spcBef>
              <a:spcAft>
                <a:spcPts val="0"/>
              </a:spcAft>
              <a:buSzPts val="2200"/>
              <a:buFont typeface="Noto Sans Symbols"/>
              <a:buChar char="▪"/>
            </a:pPr>
            <a:r>
              <a:rPr lang="en-US"/>
              <a:t>Increase in Workability</a:t>
            </a:r>
            <a:endParaRPr/>
          </a:p>
          <a:p>
            <a:pPr indent="-228600" lvl="0" marL="457200" rtl="0" algn="just">
              <a:lnSpc>
                <a:spcPct val="100000"/>
              </a:lnSpc>
              <a:spcBef>
                <a:spcPts val="0"/>
              </a:spcBef>
              <a:spcAft>
                <a:spcPts val="0"/>
              </a:spcAft>
              <a:buSzPts val="2200"/>
              <a:buFont typeface="Noto Sans Symbols"/>
              <a:buNone/>
            </a:pPr>
            <a:r>
              <a:t/>
            </a:r>
            <a:endParaRPr/>
          </a:p>
          <a:p>
            <a:pPr indent="-368300" lvl="0" marL="457200" rtl="0" algn="just">
              <a:lnSpc>
                <a:spcPct val="100000"/>
              </a:lnSpc>
              <a:spcBef>
                <a:spcPts val="0"/>
              </a:spcBef>
              <a:spcAft>
                <a:spcPts val="0"/>
              </a:spcAft>
              <a:buSzPts val="2200"/>
              <a:buFont typeface="Noto Sans Symbols"/>
              <a:buChar char="▪"/>
            </a:pPr>
            <a:r>
              <a:rPr lang="en-US"/>
              <a:t>Ease of experimentation</a:t>
            </a:r>
            <a:endParaRPr/>
          </a:p>
          <a:p>
            <a:pPr indent="-228600" lvl="0" marL="457200" rtl="0" algn="just">
              <a:lnSpc>
                <a:spcPct val="100000"/>
              </a:lnSpc>
              <a:spcBef>
                <a:spcPts val="0"/>
              </a:spcBef>
              <a:spcAft>
                <a:spcPts val="0"/>
              </a:spcAft>
              <a:buSzPts val="2200"/>
              <a:buFont typeface="Noto Sans Symbols"/>
              <a:buNone/>
            </a:pPr>
            <a:r>
              <a:t/>
            </a:r>
            <a:endParaRPr/>
          </a:p>
          <a:p>
            <a:pPr indent="-228600" lvl="0" marL="457200" rtl="0" algn="just">
              <a:lnSpc>
                <a:spcPct val="100000"/>
              </a:lnSpc>
              <a:spcBef>
                <a:spcPts val="0"/>
              </a:spcBef>
              <a:spcAft>
                <a:spcPts val="0"/>
              </a:spcAft>
              <a:buSzPts val="2200"/>
              <a:buFont typeface="Noto Sans Symbols"/>
              <a:buNone/>
            </a:pPr>
            <a:r>
              <a:t/>
            </a:r>
            <a:endParaRPr/>
          </a:p>
          <a:p>
            <a:pPr indent="0" lvl="0" marL="88900" rtl="0" algn="just">
              <a:lnSpc>
                <a:spcPct val="100000"/>
              </a:lnSpc>
              <a:spcBef>
                <a:spcPts val="0"/>
              </a:spcBef>
              <a:spcAft>
                <a:spcPts val="0"/>
              </a:spcAft>
              <a:buSzPts val="2200"/>
              <a:buNone/>
            </a:pPr>
            <a:r>
              <a:t/>
            </a:r>
            <a:endParaRPr/>
          </a:p>
          <a:p>
            <a:pPr indent="-228600" lvl="0" marL="457200" rtl="0" algn="l">
              <a:lnSpc>
                <a:spcPct val="100000"/>
              </a:lnSpc>
              <a:spcBef>
                <a:spcPts val="0"/>
              </a:spcBef>
              <a:spcAft>
                <a:spcPts val="0"/>
              </a:spcAft>
              <a:buSzPts val="2200"/>
              <a:buFont typeface="Noto Sans Symbols"/>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TESTING</a:t>
            </a:r>
            <a:endParaRPr/>
          </a:p>
        </p:txBody>
      </p:sp>
      <p:pic>
        <p:nvPicPr>
          <p:cNvPr id="325" name="Google Shape;325;p37"/>
          <p:cNvPicPr preferRelativeResize="0"/>
          <p:nvPr/>
        </p:nvPicPr>
        <p:blipFill>
          <a:blip r:embed="rId3">
            <a:alphaModFix/>
          </a:blip>
          <a:stretch>
            <a:fillRect/>
          </a:stretch>
        </p:blipFill>
        <p:spPr>
          <a:xfrm>
            <a:off x="806638" y="1661625"/>
            <a:ext cx="3061512" cy="2296100"/>
          </a:xfrm>
          <a:prstGeom prst="rect">
            <a:avLst/>
          </a:prstGeom>
          <a:noFill/>
          <a:ln>
            <a:noFill/>
          </a:ln>
        </p:spPr>
      </p:pic>
      <p:pic>
        <p:nvPicPr>
          <p:cNvPr id="326" name="Google Shape;326;p37"/>
          <p:cNvPicPr preferRelativeResize="0"/>
          <p:nvPr/>
        </p:nvPicPr>
        <p:blipFill>
          <a:blip r:embed="rId4">
            <a:alphaModFix/>
          </a:blip>
          <a:stretch>
            <a:fillRect/>
          </a:stretch>
        </p:blipFill>
        <p:spPr>
          <a:xfrm>
            <a:off x="4606100" y="1652300"/>
            <a:ext cx="3785275" cy="229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228600" lvl="0" marL="457200" rtl="0" algn="l">
              <a:lnSpc>
                <a:spcPct val="100000"/>
              </a:lnSpc>
              <a:spcBef>
                <a:spcPts val="0"/>
              </a:spcBef>
              <a:spcAft>
                <a:spcPts val="0"/>
              </a:spcAft>
              <a:buSzPts val="1600"/>
              <a:buNone/>
            </a:pPr>
            <a:r>
              <a:rPr lang="en-US"/>
              <a:t>Wet channel configuration</a:t>
            </a:r>
            <a:endParaRPr/>
          </a:p>
        </p:txBody>
      </p:sp>
      <p:pic>
        <p:nvPicPr>
          <p:cNvPr id="332" name="Google Shape;332;p38"/>
          <p:cNvPicPr preferRelativeResize="0"/>
          <p:nvPr/>
        </p:nvPicPr>
        <p:blipFill rotWithShape="1">
          <a:blip r:embed="rId3">
            <a:alphaModFix/>
          </a:blip>
          <a:srcRect b="0" l="0" r="0" t="0"/>
          <a:stretch/>
        </p:blipFill>
        <p:spPr>
          <a:xfrm>
            <a:off x="990600" y="705277"/>
            <a:ext cx="6860167" cy="33663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228600" lvl="0" marL="457200" rtl="0" algn="l">
              <a:lnSpc>
                <a:spcPct val="100000"/>
              </a:lnSpc>
              <a:spcBef>
                <a:spcPts val="0"/>
              </a:spcBef>
              <a:spcAft>
                <a:spcPts val="0"/>
              </a:spcAft>
              <a:buSzPts val="1600"/>
              <a:buNone/>
            </a:pPr>
            <a:r>
              <a:rPr lang="en-US"/>
              <a:t>Wet Channel (Exploded View)</a:t>
            </a:r>
            <a:endParaRPr/>
          </a:p>
        </p:txBody>
      </p:sp>
      <p:pic>
        <p:nvPicPr>
          <p:cNvPr id="338" name="Google Shape;338;p39"/>
          <p:cNvPicPr preferRelativeResize="0"/>
          <p:nvPr/>
        </p:nvPicPr>
        <p:blipFill rotWithShape="1">
          <a:blip r:embed="rId3">
            <a:alphaModFix/>
          </a:blip>
          <a:srcRect b="0" l="0" r="0" t="0"/>
          <a:stretch/>
        </p:blipFill>
        <p:spPr>
          <a:xfrm>
            <a:off x="2428875" y="817561"/>
            <a:ext cx="4286250" cy="33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228600" lvl="0" marL="457200" rtl="0" algn="l">
              <a:lnSpc>
                <a:spcPct val="100000"/>
              </a:lnSpc>
              <a:spcBef>
                <a:spcPts val="0"/>
              </a:spcBef>
              <a:spcAft>
                <a:spcPts val="0"/>
              </a:spcAft>
              <a:buSzPts val="1600"/>
              <a:buNone/>
            </a:pPr>
            <a:r>
              <a:rPr lang="en-US"/>
              <a:t>Configuration of Wet channel and dry channel</a:t>
            </a:r>
            <a:endParaRPr/>
          </a:p>
        </p:txBody>
      </p:sp>
      <p:pic>
        <p:nvPicPr>
          <p:cNvPr id="344" name="Google Shape;344;p40"/>
          <p:cNvPicPr preferRelativeResize="0"/>
          <p:nvPr/>
        </p:nvPicPr>
        <p:blipFill rotWithShape="1">
          <a:blip r:embed="rId3">
            <a:alphaModFix/>
          </a:blip>
          <a:srcRect b="50000" l="0" r="0" t="0"/>
          <a:stretch/>
        </p:blipFill>
        <p:spPr>
          <a:xfrm>
            <a:off x="681064" y="742950"/>
            <a:ext cx="3444924" cy="1885950"/>
          </a:xfrm>
          <a:prstGeom prst="rect">
            <a:avLst/>
          </a:prstGeom>
          <a:noFill/>
          <a:ln>
            <a:noFill/>
          </a:ln>
        </p:spPr>
      </p:pic>
      <p:pic>
        <p:nvPicPr>
          <p:cNvPr id="345" name="Google Shape;345;p40"/>
          <p:cNvPicPr preferRelativeResize="0"/>
          <p:nvPr/>
        </p:nvPicPr>
        <p:blipFill rotWithShape="1">
          <a:blip r:embed="rId3">
            <a:alphaModFix/>
          </a:blip>
          <a:srcRect b="0" l="0" r="0" t="50000"/>
          <a:stretch/>
        </p:blipFill>
        <p:spPr>
          <a:xfrm>
            <a:off x="4343400" y="1809750"/>
            <a:ext cx="3810000" cy="20858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ctrTitle"/>
          </p:nvPr>
        </p:nvSpPr>
        <p:spPr>
          <a:xfrm>
            <a:off x="1219200" y="1980025"/>
            <a:ext cx="67818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CURRENT PROGRESS</a:t>
            </a:r>
            <a:endParaRPr sz="4400">
              <a:latin typeface="Comic Sans MS"/>
              <a:ea typeface="Comic Sans MS"/>
              <a:cs typeface="Comic Sans MS"/>
              <a:sym typeface="Comic Sans MS"/>
            </a:endParaRPr>
          </a:p>
        </p:txBody>
      </p:sp>
      <p:sp>
        <p:nvSpPr>
          <p:cNvPr id="351" name="Google Shape;351;p41"/>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t/>
            </a:r>
            <a:endParaRPr/>
          </a:p>
        </p:txBody>
      </p:sp>
      <p:sp>
        <p:nvSpPr>
          <p:cNvPr id="352" name="Google Shape;352;p41"/>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chemeClr val="dk1"/>
                </a:solidFill>
                <a:latin typeface="Kaushan Script"/>
                <a:ea typeface="Kaushan Script"/>
                <a:cs typeface="Kaushan Script"/>
                <a:sym typeface="Kaushan Script"/>
              </a:rPr>
              <a:t>7</a:t>
            </a:r>
            <a:endParaRPr sz="6600">
              <a:solidFill>
                <a:schemeClr val="dk1"/>
              </a:solidFill>
              <a:latin typeface="Kaushan Script"/>
              <a:ea typeface="Kaushan Script"/>
              <a:cs typeface="Kaushan Script"/>
              <a:sym typeface="Kaushan Scrip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2"/>
          <p:cNvPicPr preferRelativeResize="0"/>
          <p:nvPr/>
        </p:nvPicPr>
        <p:blipFill rotWithShape="1">
          <a:blip r:embed="rId3">
            <a:alphaModFix/>
          </a:blip>
          <a:srcRect b="4814" l="8244" r="21177" t="22469"/>
          <a:stretch/>
        </p:blipFill>
        <p:spPr>
          <a:xfrm>
            <a:off x="914400" y="777874"/>
            <a:ext cx="3512941" cy="2708275"/>
          </a:xfrm>
          <a:prstGeom prst="rect">
            <a:avLst/>
          </a:prstGeom>
          <a:noFill/>
          <a:ln>
            <a:noFill/>
          </a:ln>
        </p:spPr>
      </p:pic>
      <p:pic>
        <p:nvPicPr>
          <p:cNvPr id="358" name="Google Shape;358;p42"/>
          <p:cNvPicPr preferRelativeResize="0"/>
          <p:nvPr/>
        </p:nvPicPr>
        <p:blipFill rotWithShape="1">
          <a:blip r:embed="rId4">
            <a:alphaModFix/>
          </a:blip>
          <a:srcRect b="15432" l="0" r="0" t="10000"/>
          <a:stretch/>
        </p:blipFill>
        <p:spPr>
          <a:xfrm>
            <a:off x="5181600" y="1276350"/>
            <a:ext cx="3124200" cy="3106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3"/>
          <p:cNvPicPr preferRelativeResize="0"/>
          <p:nvPr/>
        </p:nvPicPr>
        <p:blipFill rotWithShape="1">
          <a:blip r:embed="rId3">
            <a:alphaModFix/>
          </a:blip>
          <a:srcRect b="33780" l="0" r="13147" t="0"/>
          <a:stretch/>
        </p:blipFill>
        <p:spPr>
          <a:xfrm>
            <a:off x="4394200" y="1962149"/>
            <a:ext cx="4098332" cy="2343555"/>
          </a:xfrm>
          <a:prstGeom prst="rect">
            <a:avLst/>
          </a:prstGeom>
          <a:noFill/>
          <a:ln>
            <a:noFill/>
          </a:ln>
        </p:spPr>
      </p:pic>
      <p:pic>
        <p:nvPicPr>
          <p:cNvPr id="364" name="Google Shape;364;p43"/>
          <p:cNvPicPr preferRelativeResize="0"/>
          <p:nvPr/>
        </p:nvPicPr>
        <p:blipFill rotWithShape="1">
          <a:blip r:embed="rId4">
            <a:alphaModFix/>
          </a:blip>
          <a:srcRect b="0" l="4365" r="15635" t="0"/>
          <a:stretch/>
        </p:blipFill>
        <p:spPr>
          <a:xfrm>
            <a:off x="787400" y="666750"/>
            <a:ext cx="2971800" cy="27860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ctrTitle"/>
          </p:nvPr>
        </p:nvSpPr>
        <p:spPr>
          <a:xfrm>
            <a:off x="1790700" y="2190750"/>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000">
                <a:latin typeface="Comic Sans MS"/>
                <a:ea typeface="Comic Sans MS"/>
                <a:cs typeface="Comic Sans MS"/>
                <a:sym typeface="Comic Sans MS"/>
              </a:rPr>
              <a:t>THERMAL COMFORT</a:t>
            </a:r>
            <a:endParaRPr>
              <a:latin typeface="Comic Sans MS"/>
              <a:ea typeface="Comic Sans MS"/>
              <a:cs typeface="Comic Sans MS"/>
              <a:sym typeface="Comic Sans MS"/>
            </a:endParaRPr>
          </a:p>
        </p:txBody>
      </p:sp>
      <p:sp>
        <p:nvSpPr>
          <p:cNvPr id="196" name="Google Shape;196;p17"/>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dk1"/>
                </a:solidFill>
                <a:latin typeface="Kaushan Script"/>
                <a:ea typeface="Kaushan Script"/>
                <a:cs typeface="Kaushan Script"/>
                <a:sym typeface="Kaushan Script"/>
              </a:rPr>
              <a:t>1</a:t>
            </a:r>
            <a:endParaRPr b="0" i="0" sz="6600" u="none" cap="none" strike="noStrike">
              <a:solidFill>
                <a:schemeClr val="dk1"/>
              </a:solidFill>
              <a:latin typeface="Kaushan Script"/>
              <a:ea typeface="Kaushan Script"/>
              <a:cs typeface="Kaushan Script"/>
              <a:sym typeface="Kaushan Scrip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CFD</a:t>
            </a:r>
            <a:endParaRPr sz="4400">
              <a:latin typeface="Comic Sans MS"/>
              <a:ea typeface="Comic Sans MS"/>
              <a:cs typeface="Comic Sans MS"/>
              <a:sym typeface="Comic Sans MS"/>
            </a:endParaRPr>
          </a:p>
        </p:txBody>
      </p:sp>
      <p:sp>
        <p:nvSpPr>
          <p:cNvPr id="370" name="Google Shape;370;p44"/>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t/>
            </a:r>
            <a:endParaRPr/>
          </a:p>
        </p:txBody>
      </p:sp>
      <p:sp>
        <p:nvSpPr>
          <p:cNvPr id="371" name="Google Shape;371;p44"/>
          <p:cNvSpPr txBox="1"/>
          <p:nvPr/>
        </p:nvSpPr>
        <p:spPr>
          <a:xfrm>
            <a:off x="990600" y="668482"/>
            <a:ext cx="8382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chemeClr val="dk1"/>
                </a:solidFill>
                <a:latin typeface="Kaushan Script"/>
                <a:ea typeface="Kaushan Script"/>
                <a:cs typeface="Kaushan Script"/>
                <a:sym typeface="Kaushan Script"/>
              </a:rPr>
              <a:t>8</a:t>
            </a:r>
            <a:endParaRPr sz="6600">
              <a:solidFill>
                <a:schemeClr val="dk1"/>
              </a:solidFill>
              <a:latin typeface="Kaushan Script"/>
              <a:ea typeface="Kaushan Script"/>
              <a:cs typeface="Kaushan Script"/>
              <a:sym typeface="Kaushan Scrip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Assumptions</a:t>
            </a:r>
            <a:endParaRPr/>
          </a:p>
        </p:txBody>
      </p:sp>
      <p:sp>
        <p:nvSpPr>
          <p:cNvPr id="377" name="Google Shape;377;p45"/>
          <p:cNvSpPr txBox="1"/>
          <p:nvPr>
            <p:ph idx="4294967295" type="body"/>
          </p:nvPr>
        </p:nvSpPr>
        <p:spPr>
          <a:xfrm>
            <a:off x="1219775" y="1356225"/>
            <a:ext cx="6426300" cy="2840400"/>
          </a:xfrm>
          <a:prstGeom prst="rect">
            <a:avLst/>
          </a:prstGeom>
          <a:noFill/>
          <a:ln>
            <a:noFill/>
          </a:ln>
        </p:spPr>
        <p:txBody>
          <a:bodyPr anchorCtr="0" anchor="t" bIns="0" lIns="0" spcFirstLastPara="1" rIns="0" wrap="square" tIns="0">
            <a:noAutofit/>
          </a:bodyPr>
          <a:lstStyle/>
          <a:p>
            <a:pPr indent="-361950" lvl="0" marL="457200" rtl="0" algn="l">
              <a:lnSpc>
                <a:spcPct val="115000"/>
              </a:lnSpc>
              <a:spcBef>
                <a:spcPts val="0"/>
              </a:spcBef>
              <a:spcAft>
                <a:spcPts val="0"/>
              </a:spcAft>
              <a:buSzPts val="2100"/>
              <a:buFont typeface="Comic Sans MS"/>
              <a:buChar char="▪"/>
            </a:pPr>
            <a:r>
              <a:rPr lang="en-US" sz="2100">
                <a:latin typeface="Comic Sans MS"/>
                <a:ea typeface="Comic Sans MS"/>
                <a:cs typeface="Comic Sans MS"/>
                <a:sym typeface="Comic Sans MS"/>
              </a:rPr>
              <a:t>The Temperature of the Working Air was assumed to be constant.</a:t>
            </a:r>
            <a:endParaRPr sz="2100">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US" sz="2100">
                <a:latin typeface="Comic Sans MS"/>
                <a:ea typeface="Comic Sans MS"/>
                <a:cs typeface="Comic Sans MS"/>
                <a:sym typeface="Comic Sans MS"/>
              </a:rPr>
              <a:t>The Temperature of working air was calculated using the </a:t>
            </a:r>
            <a:r>
              <a:rPr lang="en-US" sz="2100">
                <a:latin typeface="Comic Sans MS"/>
                <a:ea typeface="Comic Sans MS"/>
                <a:cs typeface="Comic Sans MS"/>
                <a:sym typeface="Comic Sans MS"/>
              </a:rPr>
              <a:t>Wet Bulb Effectiveness</a:t>
            </a:r>
            <a:r>
              <a:rPr lang="en-US" sz="2100">
                <a:latin typeface="Comic Sans MS"/>
                <a:ea typeface="Comic Sans MS"/>
                <a:cs typeface="Comic Sans MS"/>
                <a:sym typeface="Comic Sans MS"/>
              </a:rPr>
              <a:t> (WBE)</a:t>
            </a:r>
            <a:endParaRPr sz="2100">
              <a:latin typeface="Comic Sans MS"/>
              <a:ea typeface="Comic Sans MS"/>
              <a:cs typeface="Comic Sans MS"/>
              <a:sym typeface="Comic Sans MS"/>
            </a:endParaRPr>
          </a:p>
          <a:p>
            <a:pPr indent="-361950" lvl="0" marL="457200" rtl="0" algn="l">
              <a:lnSpc>
                <a:spcPct val="115000"/>
              </a:lnSpc>
              <a:spcBef>
                <a:spcPts val="0"/>
              </a:spcBef>
              <a:spcAft>
                <a:spcPts val="0"/>
              </a:spcAft>
              <a:buSzPts val="2100"/>
              <a:buFont typeface="Comic Sans MS"/>
              <a:buChar char="▪"/>
            </a:pPr>
            <a:r>
              <a:rPr lang="en-US" sz="2100">
                <a:latin typeface="Comic Sans MS"/>
                <a:ea typeface="Comic Sans MS"/>
                <a:cs typeface="Comic Sans MS"/>
                <a:sym typeface="Comic Sans MS"/>
              </a:rPr>
              <a:t>Supply to working air ratio = 0.5</a:t>
            </a:r>
            <a:endParaRPr sz="2100">
              <a:latin typeface="Comic Sans MS"/>
              <a:ea typeface="Comic Sans MS"/>
              <a:cs typeface="Comic Sans MS"/>
              <a:sym typeface="Comic Sans MS"/>
            </a:endParaRPr>
          </a:p>
          <a:p>
            <a:pPr indent="-361950" lvl="0" marL="457200" rtl="0" algn="l">
              <a:lnSpc>
                <a:spcPct val="115000"/>
              </a:lnSpc>
              <a:spcBef>
                <a:spcPts val="0"/>
              </a:spcBef>
              <a:spcAft>
                <a:spcPts val="0"/>
              </a:spcAft>
              <a:buSzPts val="2100"/>
              <a:buFont typeface="Comic Sans MS"/>
              <a:buChar char="▪"/>
            </a:pPr>
            <a:r>
              <a:rPr lang="en-US" sz="2100">
                <a:latin typeface="Comic Sans MS"/>
                <a:ea typeface="Comic Sans MS"/>
                <a:cs typeface="Comic Sans MS"/>
                <a:sym typeface="Comic Sans MS"/>
              </a:rPr>
              <a:t>Velocity for Working Air =  0.3 m/s</a:t>
            </a:r>
            <a:endParaRPr sz="2100">
              <a:latin typeface="Comic Sans MS"/>
              <a:ea typeface="Comic Sans MS"/>
              <a:cs typeface="Comic Sans MS"/>
              <a:sym typeface="Comic Sans MS"/>
            </a:endParaRPr>
          </a:p>
          <a:p>
            <a:pPr indent="-361950" lvl="0" marL="457200" rtl="0" algn="l">
              <a:lnSpc>
                <a:spcPct val="115000"/>
              </a:lnSpc>
              <a:spcBef>
                <a:spcPts val="0"/>
              </a:spcBef>
              <a:spcAft>
                <a:spcPts val="0"/>
              </a:spcAft>
              <a:buSzPts val="2100"/>
              <a:buFont typeface="Comic Sans MS"/>
              <a:buChar char="▪"/>
            </a:pPr>
            <a:r>
              <a:rPr lang="en-US" sz="2100">
                <a:latin typeface="Comic Sans MS"/>
                <a:ea typeface="Comic Sans MS"/>
                <a:cs typeface="Comic Sans MS"/>
                <a:sym typeface="Comic Sans MS"/>
              </a:rPr>
              <a:t>Velocity for Supply Air =  0.15 m/s</a:t>
            </a:r>
            <a:endParaRPr sz="2100">
              <a:latin typeface="Comic Sans MS"/>
              <a:ea typeface="Comic Sans MS"/>
              <a:cs typeface="Comic Sans MS"/>
              <a:sym typeface="Comic Sans MS"/>
            </a:endParaRPr>
          </a:p>
          <a:p>
            <a:pPr indent="-361950" lvl="0" marL="457200" rtl="0" algn="l">
              <a:lnSpc>
                <a:spcPct val="115000"/>
              </a:lnSpc>
              <a:spcBef>
                <a:spcPts val="0"/>
              </a:spcBef>
              <a:spcAft>
                <a:spcPts val="0"/>
              </a:spcAft>
              <a:buSzPts val="2100"/>
              <a:buFont typeface="Comic Sans MS"/>
              <a:buChar char="▪"/>
            </a:pPr>
            <a:r>
              <a:rPr lang="en-US" sz="2100">
                <a:latin typeface="Comic Sans MS"/>
                <a:ea typeface="Comic Sans MS"/>
                <a:cs typeface="Comic Sans MS"/>
                <a:sym typeface="Comic Sans MS"/>
              </a:rPr>
              <a:t>DBT of Supply Air at inlet = 31.7 °C</a:t>
            </a:r>
            <a:endParaRPr sz="2100">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228600" lvl="0" marL="457200" rtl="0" algn="l">
              <a:lnSpc>
                <a:spcPct val="100000"/>
              </a:lnSpc>
              <a:spcBef>
                <a:spcPts val="0"/>
              </a:spcBef>
              <a:spcAft>
                <a:spcPts val="0"/>
              </a:spcAft>
              <a:buSzPts val="22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Model</a:t>
            </a:r>
            <a:endParaRPr/>
          </a:p>
        </p:txBody>
      </p:sp>
      <p:pic>
        <p:nvPicPr>
          <p:cNvPr id="383" name="Google Shape;383;p46"/>
          <p:cNvPicPr preferRelativeResize="0"/>
          <p:nvPr/>
        </p:nvPicPr>
        <p:blipFill>
          <a:blip r:embed="rId3">
            <a:alphaModFix/>
          </a:blip>
          <a:stretch>
            <a:fillRect/>
          </a:stretch>
        </p:blipFill>
        <p:spPr>
          <a:xfrm>
            <a:off x="2680675" y="887200"/>
            <a:ext cx="4419600" cy="30384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Meshing</a:t>
            </a:r>
            <a:endParaRPr/>
          </a:p>
        </p:txBody>
      </p:sp>
      <p:pic>
        <p:nvPicPr>
          <p:cNvPr id="389" name="Google Shape;389;p47"/>
          <p:cNvPicPr preferRelativeResize="0"/>
          <p:nvPr/>
        </p:nvPicPr>
        <p:blipFill>
          <a:blip r:embed="rId3">
            <a:alphaModFix/>
          </a:blip>
          <a:stretch>
            <a:fillRect/>
          </a:stretch>
        </p:blipFill>
        <p:spPr>
          <a:xfrm>
            <a:off x="1810650" y="752850"/>
            <a:ext cx="5522700" cy="31861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Supply Air</a:t>
            </a:r>
            <a:endParaRPr/>
          </a:p>
        </p:txBody>
      </p:sp>
      <p:pic>
        <p:nvPicPr>
          <p:cNvPr id="395" name="Google Shape;395;p48"/>
          <p:cNvPicPr preferRelativeResize="0"/>
          <p:nvPr/>
        </p:nvPicPr>
        <p:blipFill>
          <a:blip r:embed="rId3">
            <a:alphaModFix/>
          </a:blip>
          <a:stretch>
            <a:fillRect/>
          </a:stretch>
        </p:blipFill>
        <p:spPr>
          <a:xfrm>
            <a:off x="1119675" y="545050"/>
            <a:ext cx="6979400" cy="321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Working Air</a:t>
            </a:r>
            <a:endParaRPr/>
          </a:p>
        </p:txBody>
      </p:sp>
      <p:pic>
        <p:nvPicPr>
          <p:cNvPr id="401" name="Google Shape;401;p49"/>
          <p:cNvPicPr preferRelativeResize="0"/>
          <p:nvPr/>
        </p:nvPicPr>
        <p:blipFill>
          <a:blip r:embed="rId3">
            <a:alphaModFix/>
          </a:blip>
          <a:stretch>
            <a:fillRect/>
          </a:stretch>
        </p:blipFill>
        <p:spPr>
          <a:xfrm>
            <a:off x="1216361" y="812450"/>
            <a:ext cx="6711274" cy="3133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Top View</a:t>
            </a:r>
            <a:endParaRPr/>
          </a:p>
        </p:txBody>
      </p:sp>
      <p:pic>
        <p:nvPicPr>
          <p:cNvPr id="407" name="Google Shape;407;p50"/>
          <p:cNvPicPr preferRelativeResize="0"/>
          <p:nvPr/>
        </p:nvPicPr>
        <p:blipFill>
          <a:blip r:embed="rId3">
            <a:alphaModFix/>
          </a:blip>
          <a:stretch>
            <a:fillRect/>
          </a:stretch>
        </p:blipFill>
        <p:spPr>
          <a:xfrm>
            <a:off x="1213375" y="1654100"/>
            <a:ext cx="6717248" cy="1835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idx="1" type="body"/>
          </p:nvPr>
        </p:nvSpPr>
        <p:spPr>
          <a:xfrm>
            <a:off x="823076" y="4414208"/>
            <a:ext cx="5522700" cy="3912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solidFill>
                  <a:srgbClr val="000009"/>
                </a:solidFill>
                <a:latin typeface="Nunito ExtraLight"/>
                <a:ea typeface="Nunito ExtraLight"/>
                <a:cs typeface="Nunito ExtraLight"/>
                <a:sym typeface="Nunito ExtraLight"/>
              </a:rPr>
              <a:t>Section at 950mm from Working air Inlet</a:t>
            </a:r>
            <a:endParaRPr>
              <a:solidFill>
                <a:srgbClr val="000009"/>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a:p>
        </p:txBody>
      </p:sp>
      <p:pic>
        <p:nvPicPr>
          <p:cNvPr id="413" name="Google Shape;413;p51"/>
          <p:cNvPicPr preferRelativeResize="0"/>
          <p:nvPr/>
        </p:nvPicPr>
        <p:blipFill>
          <a:blip r:embed="rId3">
            <a:alphaModFix/>
          </a:blip>
          <a:stretch>
            <a:fillRect/>
          </a:stretch>
        </p:blipFill>
        <p:spPr>
          <a:xfrm>
            <a:off x="2654191" y="1170725"/>
            <a:ext cx="3691587" cy="2802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ctrTitle"/>
          </p:nvPr>
        </p:nvSpPr>
        <p:spPr>
          <a:xfrm>
            <a:off x="1773450" y="2801725"/>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OBSERVATIONS AND CALCULATIONS</a:t>
            </a:r>
            <a:endParaRPr sz="4400">
              <a:latin typeface="Comic Sans MS"/>
              <a:ea typeface="Comic Sans MS"/>
              <a:cs typeface="Comic Sans MS"/>
              <a:sym typeface="Comic Sans MS"/>
            </a:endParaRPr>
          </a:p>
        </p:txBody>
      </p:sp>
      <p:sp>
        <p:nvSpPr>
          <p:cNvPr id="419" name="Google Shape;419;p52"/>
          <p:cNvSpPr txBox="1"/>
          <p:nvPr>
            <p:ph idx="1" type="subTitle"/>
          </p:nvPr>
        </p:nvSpPr>
        <p:spPr>
          <a:xfrm>
            <a:off x="1678675" y="33913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t/>
            </a:r>
            <a:endParaRPr/>
          </a:p>
        </p:txBody>
      </p:sp>
      <p:sp>
        <p:nvSpPr>
          <p:cNvPr id="420" name="Google Shape;420;p52"/>
          <p:cNvSpPr txBox="1"/>
          <p:nvPr/>
        </p:nvSpPr>
        <p:spPr>
          <a:xfrm>
            <a:off x="990600" y="668482"/>
            <a:ext cx="8382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chemeClr val="dk1"/>
                </a:solidFill>
                <a:latin typeface="Kaushan Script"/>
                <a:ea typeface="Kaushan Script"/>
                <a:cs typeface="Kaushan Script"/>
                <a:sym typeface="Kaushan Script"/>
              </a:rPr>
              <a:t>9</a:t>
            </a:r>
            <a:endParaRPr sz="6600">
              <a:solidFill>
                <a:schemeClr val="dk1"/>
              </a:solidFill>
              <a:latin typeface="Kaushan Script"/>
              <a:ea typeface="Kaushan Script"/>
              <a:cs typeface="Kaushan Script"/>
              <a:sym typeface="Kaushan Scrip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OBSERVATIONS AND CALCULATIONS</a:t>
            </a:r>
            <a:endParaRPr/>
          </a:p>
        </p:txBody>
      </p:sp>
      <p:sp>
        <p:nvSpPr>
          <p:cNvPr id="426" name="Google Shape;426;p53"/>
          <p:cNvSpPr txBox="1"/>
          <p:nvPr>
            <p:ph idx="4294967295"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700">
                <a:solidFill>
                  <a:srgbClr val="000009"/>
                </a:solidFill>
                <a:latin typeface="Times New Roman"/>
                <a:ea typeface="Times New Roman"/>
                <a:cs typeface="Times New Roman"/>
                <a:sym typeface="Times New Roman"/>
              </a:rPr>
              <a:t>The Calculation is divided into two parts:</a:t>
            </a:r>
            <a:endParaRPr sz="1700">
              <a:solidFill>
                <a:srgbClr val="000009"/>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9"/>
              </a:buClr>
              <a:buSzPts val="1700"/>
              <a:buFont typeface="Times New Roman"/>
              <a:buAutoNum type="arabicPeriod"/>
            </a:pPr>
            <a:r>
              <a:rPr lang="en-US" sz="1700">
                <a:solidFill>
                  <a:srgbClr val="000009"/>
                </a:solidFill>
                <a:latin typeface="Times New Roman"/>
                <a:ea typeface="Times New Roman"/>
                <a:cs typeface="Times New Roman"/>
                <a:sym typeface="Times New Roman"/>
              </a:rPr>
              <a:t>The Evaporative Cooling in the Wet Channel</a:t>
            </a:r>
            <a:endParaRPr sz="1700">
              <a:solidFill>
                <a:srgbClr val="000009"/>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9"/>
              </a:buClr>
              <a:buSzPts val="1700"/>
              <a:buFont typeface="Times New Roman"/>
              <a:buAutoNum type="arabicPeriod"/>
            </a:pPr>
            <a:r>
              <a:rPr lang="en-US" sz="1700">
                <a:solidFill>
                  <a:srgbClr val="000009"/>
                </a:solidFill>
                <a:latin typeface="Times New Roman"/>
                <a:ea typeface="Times New Roman"/>
                <a:cs typeface="Times New Roman"/>
                <a:sym typeface="Times New Roman"/>
              </a:rPr>
              <a:t>The heat transfer process between wet and dry channels</a:t>
            </a:r>
            <a:endParaRPr sz="1700">
              <a:solidFill>
                <a:srgbClr val="000009"/>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900"/>
          </a:p>
          <a:p>
            <a:pPr indent="0" lvl="0" marL="0" rtl="0" algn="l">
              <a:lnSpc>
                <a:spcPct val="115000"/>
              </a:lnSpc>
              <a:spcBef>
                <a:spcPts val="0"/>
              </a:spcBef>
              <a:spcAft>
                <a:spcPts val="0"/>
              </a:spcAft>
              <a:buNone/>
            </a:pPr>
            <a:r>
              <a:rPr lang="en-US" sz="1700">
                <a:solidFill>
                  <a:srgbClr val="000009"/>
                </a:solidFill>
                <a:latin typeface="Times New Roman"/>
                <a:ea typeface="Times New Roman"/>
                <a:cs typeface="Times New Roman"/>
                <a:sym typeface="Times New Roman"/>
              </a:rPr>
              <a:t>Considering,</a:t>
            </a:r>
            <a:endParaRPr sz="17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700">
                <a:solidFill>
                  <a:srgbClr val="000009"/>
                </a:solidFill>
                <a:latin typeface="Times New Roman"/>
                <a:ea typeface="Times New Roman"/>
                <a:cs typeface="Times New Roman"/>
                <a:sym typeface="Times New Roman"/>
              </a:rPr>
              <a:t>90% wet bulb effectiveness in wet channel (direct evaporative cooling) </a:t>
            </a:r>
            <a:endParaRPr sz="17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700">
                <a:solidFill>
                  <a:srgbClr val="000009"/>
                </a:solidFill>
                <a:latin typeface="Times New Roman"/>
                <a:ea typeface="Times New Roman"/>
                <a:cs typeface="Times New Roman"/>
                <a:sym typeface="Times New Roman"/>
              </a:rPr>
              <a:t>80% heat exchanger efficiency </a:t>
            </a:r>
            <a:endParaRPr sz="17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700">
                <a:solidFill>
                  <a:srgbClr val="000009"/>
                </a:solidFill>
                <a:latin typeface="Times New Roman"/>
                <a:ea typeface="Times New Roman"/>
                <a:cs typeface="Times New Roman"/>
                <a:sym typeface="Times New Roman"/>
              </a:rPr>
              <a:t>Supply to working air ratio = 0.5</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THERMAL COMFORT</a:t>
            </a:r>
            <a:endParaRPr/>
          </a:p>
        </p:txBody>
      </p:sp>
      <p:sp>
        <p:nvSpPr>
          <p:cNvPr id="202" name="Google Shape;202;p18"/>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sz="2000"/>
              <a:t>Thermal comfort is the condition of mind that expresses satisfaction with the thermal environment and is assessed by subjective evaluation</a:t>
            </a:r>
            <a:endParaRPr/>
          </a:p>
          <a:p>
            <a:pPr indent="-228600" lvl="0" marL="457200" rtl="0" algn="l">
              <a:lnSpc>
                <a:spcPct val="100000"/>
              </a:lnSpc>
              <a:spcBef>
                <a:spcPts val="0"/>
              </a:spcBef>
              <a:spcAft>
                <a:spcPts val="0"/>
              </a:spcAft>
              <a:buSzPts val="2200"/>
              <a:buFont typeface="Noto Sans Symbols"/>
              <a:buNone/>
            </a:pPr>
            <a:r>
              <a:t/>
            </a:r>
            <a:endParaRPr sz="2000"/>
          </a:p>
          <a:p>
            <a:pPr indent="-368300" lvl="0" marL="457200" rtl="0" algn="l">
              <a:lnSpc>
                <a:spcPct val="100000"/>
              </a:lnSpc>
              <a:spcBef>
                <a:spcPts val="0"/>
              </a:spcBef>
              <a:spcAft>
                <a:spcPts val="0"/>
              </a:spcAft>
              <a:buSzPts val="2200"/>
              <a:buFont typeface="Noto Sans Symbols"/>
              <a:buChar char="▪"/>
            </a:pPr>
            <a:r>
              <a:rPr lang="en-US" sz="2000"/>
              <a:t>Maintaining  thermal comfort for occupants of buildings or other enclosures is one of the important goals of HVAC (heating, ventilation, and air conditioning) design engineers.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idx="4294967295" type="body"/>
          </p:nvPr>
        </p:nvSpPr>
        <p:spPr>
          <a:xfrm>
            <a:off x="1058625" y="1208825"/>
            <a:ext cx="6426300" cy="3295800"/>
          </a:xfrm>
          <a:prstGeom prst="rect">
            <a:avLst/>
          </a:prstGeom>
          <a:noFill/>
          <a:ln>
            <a:noFill/>
          </a:ln>
        </p:spPr>
        <p:txBody>
          <a:bodyPr anchorCtr="0" anchor="t" bIns="0" lIns="0" spcFirstLastPara="1" rIns="0" wrap="square" tIns="0">
            <a:noAutofit/>
          </a:bodyPr>
          <a:lstStyle/>
          <a:p>
            <a:pPr indent="0" lvl="0" marL="0" rtl="0" algn="l">
              <a:lnSpc>
                <a:spcPct val="107916"/>
              </a:lnSpc>
              <a:spcBef>
                <a:spcPts val="0"/>
              </a:spcBef>
              <a:spcAft>
                <a:spcPts val="0"/>
              </a:spcAft>
              <a:buNone/>
            </a:pPr>
            <a:r>
              <a:t/>
            </a:r>
            <a:endParaRPr b="1" sz="1700">
              <a:solidFill>
                <a:srgbClr val="000000"/>
              </a:solidFill>
              <a:latin typeface="Comic Sans MS"/>
              <a:ea typeface="Comic Sans MS"/>
              <a:cs typeface="Comic Sans MS"/>
              <a:sym typeface="Comic Sans MS"/>
            </a:endParaRPr>
          </a:p>
          <a:p>
            <a:pPr indent="0" lvl="0" marL="0" rtl="0" algn="l">
              <a:lnSpc>
                <a:spcPct val="107916"/>
              </a:lnSpc>
              <a:spcBef>
                <a:spcPts val="800"/>
              </a:spcBef>
              <a:spcAft>
                <a:spcPts val="0"/>
              </a:spcAft>
              <a:buNone/>
            </a:pPr>
            <a:r>
              <a:t/>
            </a:r>
            <a:endParaRPr b="1" sz="1700">
              <a:solidFill>
                <a:srgbClr val="000000"/>
              </a:solidFill>
              <a:latin typeface="Comic Sans MS"/>
              <a:ea typeface="Comic Sans MS"/>
              <a:cs typeface="Comic Sans MS"/>
              <a:sym typeface="Comic Sans MS"/>
            </a:endParaRPr>
          </a:p>
          <a:p>
            <a:pPr indent="0" lvl="0" marL="0" rtl="0" algn="l">
              <a:lnSpc>
                <a:spcPct val="107916"/>
              </a:lnSpc>
              <a:spcBef>
                <a:spcPts val="800"/>
              </a:spcBef>
              <a:spcAft>
                <a:spcPts val="0"/>
              </a:spcAft>
              <a:buNone/>
            </a:pPr>
            <a:r>
              <a:rPr lang="en-US" sz="1700">
                <a:solidFill>
                  <a:srgbClr val="000000"/>
                </a:solidFill>
                <a:latin typeface="Calibri"/>
                <a:ea typeface="Calibri"/>
                <a:cs typeface="Calibri"/>
                <a:sym typeface="Calibri"/>
              </a:rPr>
              <a:t>WBE</a:t>
            </a:r>
            <a:r>
              <a:rPr lang="en-US" sz="1400">
                <a:solidFill>
                  <a:srgbClr val="000000"/>
                </a:solidFill>
                <a:latin typeface="Calibri"/>
                <a:ea typeface="Calibri"/>
                <a:cs typeface="Calibri"/>
                <a:sym typeface="Calibri"/>
              </a:rPr>
              <a:t>  </a:t>
            </a:r>
            <a:r>
              <a:rPr lang="en-US" sz="1300">
                <a:solidFill>
                  <a:srgbClr val="000000"/>
                </a:solidFill>
                <a:latin typeface="Calibri"/>
                <a:ea typeface="Calibri"/>
                <a:cs typeface="Calibri"/>
                <a:sym typeface="Calibri"/>
              </a:rPr>
              <a:t>=                                                                                   =     </a:t>
            </a:r>
            <a:endParaRPr sz="1300">
              <a:solidFill>
                <a:srgbClr val="000000"/>
              </a:solidFill>
              <a:latin typeface="Calibri"/>
              <a:ea typeface="Calibri"/>
              <a:cs typeface="Calibri"/>
              <a:sym typeface="Calibri"/>
            </a:endParaRPr>
          </a:p>
          <a:p>
            <a:pPr indent="0" lvl="0" marL="0" rtl="0" algn="l">
              <a:lnSpc>
                <a:spcPct val="107916"/>
              </a:lnSpc>
              <a:spcBef>
                <a:spcPts val="800"/>
              </a:spcBef>
              <a:spcAft>
                <a:spcPts val="0"/>
              </a:spcAft>
              <a:buNone/>
            </a:pPr>
            <a:r>
              <a:t/>
            </a:r>
            <a:endParaRPr sz="1300">
              <a:solidFill>
                <a:srgbClr val="000000"/>
              </a:solidFill>
              <a:latin typeface="Calibri"/>
              <a:ea typeface="Calibri"/>
              <a:cs typeface="Calibri"/>
              <a:sym typeface="Calibri"/>
            </a:endParaRPr>
          </a:p>
          <a:p>
            <a:pPr indent="0" lvl="0" marL="0" rtl="0" algn="l">
              <a:lnSpc>
                <a:spcPct val="107916"/>
              </a:lnSpc>
              <a:spcBef>
                <a:spcPts val="800"/>
              </a:spcBef>
              <a:spcAft>
                <a:spcPts val="0"/>
              </a:spcAft>
              <a:buNone/>
            </a:pPr>
            <a:r>
              <a:t/>
            </a:r>
            <a:endParaRPr sz="1300">
              <a:solidFill>
                <a:srgbClr val="000000"/>
              </a:solidFill>
              <a:latin typeface="Calibri"/>
              <a:ea typeface="Calibri"/>
              <a:cs typeface="Calibri"/>
              <a:sym typeface="Calibri"/>
            </a:endParaRPr>
          </a:p>
          <a:p>
            <a:pPr indent="0" lvl="0" marL="0" rtl="0" algn="l">
              <a:lnSpc>
                <a:spcPct val="107916"/>
              </a:lnSpc>
              <a:spcBef>
                <a:spcPts val="800"/>
              </a:spcBef>
              <a:spcAft>
                <a:spcPts val="0"/>
              </a:spcAft>
              <a:buNone/>
            </a:pPr>
            <a:r>
              <a:t/>
            </a:r>
            <a:endParaRPr sz="1300">
              <a:solidFill>
                <a:srgbClr val="000000"/>
              </a:solidFill>
              <a:latin typeface="Calibri"/>
              <a:ea typeface="Calibri"/>
              <a:cs typeface="Calibri"/>
              <a:sym typeface="Calibri"/>
            </a:endParaRPr>
          </a:p>
          <a:p>
            <a:pPr indent="0" lvl="0" marL="0" rtl="0" algn="l">
              <a:lnSpc>
                <a:spcPct val="107916"/>
              </a:lnSpc>
              <a:spcBef>
                <a:spcPts val="800"/>
              </a:spcBef>
              <a:spcAft>
                <a:spcPts val="800"/>
              </a:spcAft>
              <a:buNone/>
            </a:pPr>
            <a:r>
              <a:rPr lang="en-US" sz="1300">
                <a:solidFill>
                  <a:srgbClr val="000000"/>
                </a:solidFill>
                <a:latin typeface="Calibri"/>
                <a:ea typeface="Calibri"/>
                <a:cs typeface="Calibri"/>
                <a:sym typeface="Calibri"/>
              </a:rPr>
              <a:t> </a:t>
            </a:r>
            <a:r>
              <a:rPr lang="en-US" sz="1900">
                <a:solidFill>
                  <a:srgbClr val="000000"/>
                </a:solidFill>
                <a:latin typeface="Calibri"/>
                <a:ea typeface="Calibri"/>
                <a:cs typeface="Calibri"/>
                <a:sym typeface="Calibri"/>
              </a:rPr>
              <a:t>∊</a:t>
            </a:r>
            <a:r>
              <a:rPr baseline="-25000" lang="en-US" sz="1900">
                <a:solidFill>
                  <a:srgbClr val="000000"/>
                </a:solidFill>
                <a:latin typeface="Calibri"/>
                <a:ea typeface="Calibri"/>
                <a:cs typeface="Calibri"/>
                <a:sym typeface="Calibri"/>
              </a:rPr>
              <a:t>HE</a:t>
            </a:r>
            <a:r>
              <a:rPr lang="en-US" sz="1900">
                <a:solidFill>
                  <a:srgbClr val="000000"/>
                </a:solidFill>
                <a:latin typeface="Calibri"/>
                <a:ea typeface="Calibri"/>
                <a:cs typeface="Calibri"/>
                <a:sym typeface="Calibri"/>
              </a:rPr>
              <a:t>  =   </a:t>
            </a:r>
            <a:endParaRPr sz="1900">
              <a:solidFill>
                <a:srgbClr val="000000"/>
              </a:solidFill>
              <a:latin typeface="Calibri"/>
              <a:ea typeface="Calibri"/>
              <a:cs typeface="Calibri"/>
              <a:sym typeface="Calibri"/>
            </a:endParaRPr>
          </a:p>
        </p:txBody>
      </p:sp>
      <p:graphicFrame>
        <p:nvGraphicFramePr>
          <p:cNvPr id="432" name="Google Shape;432;p54"/>
          <p:cNvGraphicFramePr/>
          <p:nvPr/>
        </p:nvGraphicFramePr>
        <p:xfrm>
          <a:off x="1797100" y="1690120"/>
          <a:ext cx="3000000" cy="3000000"/>
        </p:xfrm>
        <a:graphic>
          <a:graphicData uri="http://schemas.openxmlformats.org/drawingml/2006/table">
            <a:tbl>
              <a:tblPr>
                <a:noFill/>
                <a:tableStyleId>{FA52F59B-9B50-477F-9B87-D104CEC8E838}</a:tableStyleId>
              </a:tblPr>
              <a:tblGrid>
                <a:gridCol w="2688025"/>
              </a:tblGrid>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WBT of supply air at inlet</a:t>
                      </a:r>
                      <a:endParaRPr/>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DBT of supply air outlet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aphicFrame>
        <p:nvGraphicFramePr>
          <p:cNvPr id="433" name="Google Shape;433;p54"/>
          <p:cNvGraphicFramePr/>
          <p:nvPr/>
        </p:nvGraphicFramePr>
        <p:xfrm>
          <a:off x="5054525" y="1690120"/>
          <a:ext cx="3000000" cy="3000000"/>
        </p:xfrm>
        <a:graphic>
          <a:graphicData uri="http://schemas.openxmlformats.org/drawingml/2006/table">
            <a:tbl>
              <a:tblPr>
                <a:noFill/>
                <a:tableStyleId>{FA52F59B-9B50-477F-9B87-D104CEC8E838}</a:tableStyleId>
              </a:tblPr>
              <a:tblGrid>
                <a:gridCol w="523175"/>
              </a:tblGrid>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W</a:t>
                      </a:r>
                      <a:r>
                        <a:rPr baseline="-25000" lang="en-US" sz="1900">
                          <a:latin typeface="Calibri"/>
                          <a:ea typeface="Calibri"/>
                          <a:cs typeface="Calibri"/>
                          <a:sym typeface="Calibri"/>
                        </a:rPr>
                        <a:t>i</a:t>
                      </a:r>
                      <a:endParaRPr baseline="-25000"/>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D</a:t>
                      </a:r>
                      <a:r>
                        <a:rPr baseline="-25000" lang="en-US" sz="1900">
                          <a:latin typeface="Calibri"/>
                          <a:ea typeface="Calibri"/>
                          <a:cs typeface="Calibri"/>
                          <a:sym typeface="Calibri"/>
                        </a:rPr>
                        <a:t>o</a:t>
                      </a:r>
                      <a:endParaRPr baseline="-25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aphicFrame>
        <p:nvGraphicFramePr>
          <p:cNvPr id="434" name="Google Shape;434;p54"/>
          <p:cNvGraphicFramePr/>
          <p:nvPr/>
        </p:nvGraphicFramePr>
        <p:xfrm>
          <a:off x="1884000" y="3006295"/>
          <a:ext cx="3000000" cy="3000000"/>
        </p:xfrm>
        <a:graphic>
          <a:graphicData uri="http://schemas.openxmlformats.org/drawingml/2006/table">
            <a:tbl>
              <a:tblPr>
                <a:noFill/>
                <a:tableStyleId>{FA52F59B-9B50-477F-9B87-D104CEC8E838}</a:tableStyleId>
              </a:tblPr>
              <a:tblGrid>
                <a:gridCol w="1123650"/>
              </a:tblGrid>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T</a:t>
                      </a:r>
                      <a:r>
                        <a:rPr baseline="-25000" lang="en-US" sz="1900">
                          <a:latin typeface="Calibri"/>
                          <a:ea typeface="Calibri"/>
                          <a:cs typeface="Calibri"/>
                          <a:sym typeface="Calibri"/>
                        </a:rPr>
                        <a:t>h1</a:t>
                      </a:r>
                      <a:r>
                        <a:rPr lang="en-US" sz="1900">
                          <a:latin typeface="Calibri"/>
                          <a:ea typeface="Calibri"/>
                          <a:cs typeface="Calibri"/>
                          <a:sym typeface="Calibri"/>
                        </a:rPr>
                        <a:t>  -  T</a:t>
                      </a:r>
                      <a:r>
                        <a:rPr baseline="-25000" lang="en-US" sz="1900">
                          <a:latin typeface="Calibri"/>
                          <a:ea typeface="Calibri"/>
                          <a:cs typeface="Calibri"/>
                          <a:sym typeface="Calibri"/>
                        </a:rPr>
                        <a:t>h2</a:t>
                      </a:r>
                      <a:endParaRPr baseline="-25000"/>
                    </a:p>
                  </a:txBody>
                  <a:tcPr marT="91425" marB="91425" marR="91425" marL="9142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472400">
                <a:tc>
                  <a:txBody>
                    <a:bodyPr/>
                    <a:lstStyle/>
                    <a:p>
                      <a:pPr indent="0" lvl="0" marL="0" rtl="0" algn="l">
                        <a:lnSpc>
                          <a:spcPct val="107916"/>
                        </a:lnSpc>
                        <a:spcBef>
                          <a:spcPts val="0"/>
                        </a:spcBef>
                        <a:spcAft>
                          <a:spcPts val="800"/>
                        </a:spcAft>
                        <a:buNone/>
                      </a:pPr>
                      <a:r>
                        <a:rPr lang="en-US" sz="1900">
                          <a:latin typeface="Calibri"/>
                          <a:ea typeface="Calibri"/>
                          <a:cs typeface="Calibri"/>
                          <a:sym typeface="Calibri"/>
                        </a:rPr>
                        <a:t>T</a:t>
                      </a:r>
                      <a:r>
                        <a:rPr baseline="-25000" lang="en-US" sz="1900">
                          <a:latin typeface="Calibri"/>
                          <a:ea typeface="Calibri"/>
                          <a:cs typeface="Calibri"/>
                          <a:sym typeface="Calibri"/>
                        </a:rPr>
                        <a:t>h1</a:t>
                      </a:r>
                      <a:r>
                        <a:rPr lang="en-US" sz="1900">
                          <a:latin typeface="Calibri"/>
                          <a:ea typeface="Calibri"/>
                          <a:cs typeface="Calibri"/>
                          <a:sym typeface="Calibri"/>
                        </a:rPr>
                        <a:t>  - T</a:t>
                      </a:r>
                      <a:r>
                        <a:rPr baseline="-25000" lang="en-US" sz="1900">
                          <a:latin typeface="Calibri"/>
                          <a:ea typeface="Calibri"/>
                          <a:cs typeface="Calibri"/>
                          <a:sym typeface="Calibri"/>
                        </a:rPr>
                        <a:t>c1</a:t>
                      </a:r>
                      <a:endParaRPr baseline="-25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35" name="Google Shape;435;p54"/>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formulae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SAMPLE CALCULATION - koparkhairane</a:t>
            </a:r>
            <a:endParaRPr/>
          </a:p>
        </p:txBody>
      </p:sp>
      <p:sp>
        <p:nvSpPr>
          <p:cNvPr id="441" name="Google Shape;441;p55"/>
          <p:cNvSpPr txBox="1"/>
          <p:nvPr/>
        </p:nvSpPr>
        <p:spPr>
          <a:xfrm>
            <a:off x="1066625" y="1382650"/>
            <a:ext cx="6976500" cy="295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000009"/>
                </a:solidFill>
                <a:latin typeface="Times New Roman"/>
                <a:ea typeface="Times New Roman"/>
                <a:cs typeface="Times New Roman"/>
                <a:sym typeface="Times New Roman"/>
              </a:rPr>
              <a:t>Outside Conditions : </a:t>
            </a:r>
            <a:endParaRPr sz="12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200">
                <a:solidFill>
                  <a:srgbClr val="000009"/>
                </a:solidFill>
                <a:latin typeface="Times New Roman"/>
                <a:ea typeface="Times New Roman"/>
                <a:cs typeface="Times New Roman"/>
                <a:sym typeface="Times New Roman"/>
              </a:rPr>
              <a:t>24</a:t>
            </a:r>
            <a:r>
              <a:rPr baseline="30000" lang="en-US" sz="1200">
                <a:solidFill>
                  <a:srgbClr val="000009"/>
                </a:solidFill>
                <a:latin typeface="Times New Roman"/>
                <a:ea typeface="Times New Roman"/>
                <a:cs typeface="Times New Roman"/>
                <a:sym typeface="Times New Roman"/>
              </a:rPr>
              <a:t>th </a:t>
            </a:r>
            <a:r>
              <a:rPr lang="en-US" sz="1200">
                <a:solidFill>
                  <a:srgbClr val="000009"/>
                </a:solidFill>
                <a:latin typeface="Times New Roman"/>
                <a:ea typeface="Times New Roman"/>
                <a:cs typeface="Times New Roman"/>
                <a:sym typeface="Times New Roman"/>
              </a:rPr>
              <a:t>March 2021 @ 3:00 PM</a:t>
            </a:r>
            <a:endParaRPr sz="12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9"/>
                </a:solidFill>
                <a:latin typeface="Times New Roman"/>
                <a:ea typeface="Times New Roman"/>
                <a:cs typeface="Times New Roman"/>
                <a:sym typeface="Times New Roman"/>
              </a:rPr>
              <a:t>(DBT </a:t>
            </a:r>
            <a:r>
              <a:rPr baseline="-25000" lang="en-US" sz="1300">
                <a:solidFill>
                  <a:srgbClr val="000009"/>
                </a:solidFill>
                <a:latin typeface="Times New Roman"/>
                <a:ea typeface="Times New Roman"/>
                <a:cs typeface="Times New Roman"/>
                <a:sym typeface="Times New Roman"/>
              </a:rPr>
              <a:t>outside  </a:t>
            </a:r>
            <a:r>
              <a:rPr lang="en-US" sz="1300">
                <a:solidFill>
                  <a:srgbClr val="000009"/>
                </a:solidFill>
                <a:latin typeface="Times New Roman"/>
                <a:ea typeface="Times New Roman"/>
                <a:cs typeface="Times New Roman"/>
                <a:sym typeface="Times New Roman"/>
              </a:rPr>
              <a:t>)</a:t>
            </a:r>
            <a:r>
              <a:rPr baseline="-25000" lang="en-US" sz="1300">
                <a:solidFill>
                  <a:srgbClr val="000009"/>
                </a:solidFill>
                <a:latin typeface="Times New Roman"/>
                <a:ea typeface="Times New Roman"/>
                <a:cs typeface="Times New Roman"/>
                <a:sym typeface="Times New Roman"/>
              </a:rPr>
              <a:t>Koparkhairane </a:t>
            </a:r>
            <a:r>
              <a:rPr lang="en-US" sz="1300">
                <a:solidFill>
                  <a:srgbClr val="000009"/>
                </a:solidFill>
                <a:latin typeface="Times New Roman"/>
                <a:ea typeface="Times New Roman"/>
                <a:cs typeface="Times New Roman"/>
                <a:sym typeface="Times New Roman"/>
              </a:rPr>
              <a:t>= 33 °C</a:t>
            </a:r>
            <a:endParaRPr baseline="-25000" sz="13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9"/>
                </a:solidFill>
                <a:latin typeface="Times New Roman"/>
                <a:ea typeface="Times New Roman"/>
                <a:cs typeface="Times New Roman"/>
                <a:sym typeface="Times New Roman"/>
              </a:rPr>
              <a:t>(WBT </a:t>
            </a:r>
            <a:r>
              <a:rPr baseline="-25000" lang="en-US" sz="1300">
                <a:solidFill>
                  <a:srgbClr val="000009"/>
                </a:solidFill>
                <a:latin typeface="Times New Roman"/>
                <a:ea typeface="Times New Roman"/>
                <a:cs typeface="Times New Roman"/>
                <a:sym typeface="Times New Roman"/>
              </a:rPr>
              <a:t>outside </a:t>
            </a:r>
            <a:r>
              <a:rPr lang="en-US" sz="1300">
                <a:solidFill>
                  <a:srgbClr val="000009"/>
                </a:solidFill>
                <a:latin typeface="Times New Roman"/>
                <a:ea typeface="Times New Roman"/>
                <a:cs typeface="Times New Roman"/>
                <a:sym typeface="Times New Roman"/>
              </a:rPr>
              <a:t>)</a:t>
            </a:r>
            <a:r>
              <a:rPr baseline="-25000" lang="en-US" sz="1300">
                <a:solidFill>
                  <a:srgbClr val="000009"/>
                </a:solidFill>
                <a:latin typeface="Times New Roman"/>
                <a:ea typeface="Times New Roman"/>
                <a:cs typeface="Times New Roman"/>
                <a:sym typeface="Times New Roman"/>
              </a:rPr>
              <a:t>Koparkhairane</a:t>
            </a:r>
            <a:r>
              <a:rPr lang="en-US" sz="1300">
                <a:solidFill>
                  <a:srgbClr val="000009"/>
                </a:solidFill>
                <a:latin typeface="Times New Roman"/>
                <a:ea typeface="Times New Roman"/>
                <a:cs typeface="Times New Roman"/>
                <a:sym typeface="Times New Roman"/>
              </a:rPr>
              <a:t>= 21 °C</a:t>
            </a:r>
            <a:endParaRPr sz="13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rgbClr val="00000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9"/>
                </a:solidFill>
                <a:latin typeface="Times New Roman"/>
                <a:ea typeface="Times New Roman"/>
                <a:cs typeface="Times New Roman"/>
                <a:sym typeface="Times New Roman"/>
              </a:rPr>
              <a:t>WBE = 0.9</a:t>
            </a:r>
            <a:endParaRPr sz="1300">
              <a:solidFill>
                <a:srgbClr val="000009"/>
              </a:solidFill>
              <a:latin typeface="Times New Roman"/>
              <a:ea typeface="Times New Roman"/>
              <a:cs typeface="Times New Roman"/>
              <a:sym typeface="Times New Roman"/>
            </a:endParaRPr>
          </a:p>
          <a:p>
            <a:pPr indent="0" lvl="0" marL="0" rtl="0" algn="l">
              <a:lnSpc>
                <a:spcPct val="107916"/>
              </a:lnSpc>
              <a:spcBef>
                <a:spcPts val="0"/>
              </a:spcBef>
              <a:spcAft>
                <a:spcPts val="0"/>
              </a:spcAft>
              <a:buNone/>
            </a:pPr>
            <a:r>
              <a:rPr lang="en-US" sz="1500">
                <a:solidFill>
                  <a:srgbClr val="000009"/>
                </a:solidFill>
                <a:latin typeface="Times New Roman"/>
                <a:ea typeface="Times New Roman"/>
                <a:cs typeface="Times New Roman"/>
                <a:sym typeface="Times New Roman"/>
              </a:rPr>
              <a:t>⇒ Do = 23.33 °C</a:t>
            </a:r>
            <a:endParaRPr sz="1500">
              <a:solidFill>
                <a:srgbClr val="000009"/>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US" sz="1300">
                <a:solidFill>
                  <a:srgbClr val="000009"/>
                </a:solidFill>
                <a:latin typeface="Times New Roman"/>
                <a:ea typeface="Times New Roman"/>
                <a:cs typeface="Times New Roman"/>
                <a:sym typeface="Times New Roman"/>
              </a:rPr>
              <a:t>Tc1= DBT of Working air = </a:t>
            </a:r>
            <a:r>
              <a:rPr lang="en-US" sz="1300">
                <a:latin typeface="Calibri"/>
                <a:ea typeface="Calibri"/>
                <a:cs typeface="Calibri"/>
                <a:sym typeface="Calibri"/>
              </a:rPr>
              <a:t>23.33</a:t>
            </a:r>
            <a:r>
              <a:rPr lang="en-US" sz="1300">
                <a:latin typeface="Calibri"/>
                <a:ea typeface="Calibri"/>
                <a:cs typeface="Calibri"/>
                <a:sym typeface="Calibri"/>
              </a:rPr>
              <a:t> °C</a:t>
            </a:r>
            <a:endParaRPr sz="1300">
              <a:latin typeface="Calibri"/>
              <a:ea typeface="Calibri"/>
              <a:cs typeface="Calibri"/>
              <a:sym typeface="Calibri"/>
            </a:endParaRPr>
          </a:p>
          <a:p>
            <a:pPr indent="0" lvl="0" marL="0" rtl="0" algn="l">
              <a:lnSpc>
                <a:spcPct val="115000"/>
              </a:lnSpc>
              <a:spcBef>
                <a:spcPts val="0"/>
              </a:spcBef>
              <a:spcAft>
                <a:spcPts val="0"/>
              </a:spcAft>
              <a:buNone/>
            </a:pPr>
            <a:r>
              <a:rPr lang="en-US" sz="1300">
                <a:latin typeface="Calibri"/>
                <a:ea typeface="Calibri"/>
                <a:cs typeface="Calibri"/>
                <a:sym typeface="Calibri"/>
              </a:rPr>
              <a:t>Th1= DBT of entering supply air = 33 °C</a:t>
            </a:r>
            <a:endParaRPr sz="1300">
              <a:latin typeface="Calibri"/>
              <a:ea typeface="Calibri"/>
              <a:cs typeface="Calibri"/>
              <a:sym typeface="Calibri"/>
            </a:endParaRPr>
          </a:p>
          <a:p>
            <a:pPr indent="0" lvl="0" marL="0" rtl="0" algn="l">
              <a:lnSpc>
                <a:spcPct val="107916"/>
              </a:lnSpc>
              <a:spcBef>
                <a:spcPts val="0"/>
              </a:spcBef>
              <a:spcAft>
                <a:spcPts val="0"/>
              </a:spcAft>
              <a:buNone/>
            </a:pPr>
            <a:r>
              <a:rPr lang="en-US" sz="1700">
                <a:latin typeface="Calibri"/>
                <a:ea typeface="Calibri"/>
                <a:cs typeface="Calibri"/>
                <a:sym typeface="Calibri"/>
              </a:rPr>
              <a:t>∊</a:t>
            </a:r>
            <a:r>
              <a:rPr baseline="-25000" lang="en-US" sz="1700">
                <a:latin typeface="Calibri"/>
                <a:ea typeface="Calibri"/>
                <a:cs typeface="Calibri"/>
                <a:sym typeface="Calibri"/>
              </a:rPr>
              <a:t>HE</a:t>
            </a:r>
            <a:r>
              <a:rPr lang="en-US" sz="1700">
                <a:latin typeface="Calibri"/>
                <a:ea typeface="Calibri"/>
                <a:cs typeface="Calibri"/>
                <a:sym typeface="Calibri"/>
              </a:rPr>
              <a:t> = </a:t>
            </a:r>
            <a:r>
              <a:rPr lang="en-US">
                <a:latin typeface="Calibri"/>
                <a:ea typeface="Calibri"/>
                <a:cs typeface="Calibri"/>
                <a:sym typeface="Calibri"/>
              </a:rPr>
              <a:t>0.8</a:t>
            </a:r>
            <a:endParaRPr>
              <a:latin typeface="Calibri"/>
              <a:ea typeface="Calibri"/>
              <a:cs typeface="Calibri"/>
              <a:sym typeface="Calibri"/>
            </a:endParaRPr>
          </a:p>
          <a:p>
            <a:pPr indent="0" lvl="0" marL="0" rtl="0" algn="l">
              <a:lnSpc>
                <a:spcPct val="107916"/>
              </a:lnSpc>
              <a:spcBef>
                <a:spcPts val="800"/>
              </a:spcBef>
              <a:spcAft>
                <a:spcPts val="800"/>
              </a:spcAft>
              <a:buNone/>
            </a:pPr>
            <a:r>
              <a:rPr lang="en-US" sz="1500">
                <a:solidFill>
                  <a:srgbClr val="000009"/>
                </a:solidFill>
                <a:latin typeface="Times New Roman"/>
                <a:ea typeface="Times New Roman"/>
                <a:cs typeface="Times New Roman"/>
                <a:sym typeface="Times New Roman"/>
              </a:rPr>
              <a:t>⇒T</a:t>
            </a:r>
            <a:r>
              <a:rPr baseline="-25000" lang="en-US" sz="1500">
                <a:solidFill>
                  <a:srgbClr val="000009"/>
                </a:solidFill>
                <a:latin typeface="Times New Roman"/>
                <a:ea typeface="Times New Roman"/>
                <a:cs typeface="Times New Roman"/>
                <a:sym typeface="Times New Roman"/>
              </a:rPr>
              <a:t>h2</a:t>
            </a:r>
            <a:r>
              <a:rPr lang="en-US" sz="1500">
                <a:solidFill>
                  <a:srgbClr val="000009"/>
                </a:solidFill>
                <a:latin typeface="Times New Roman"/>
                <a:ea typeface="Times New Roman"/>
                <a:cs typeface="Times New Roman"/>
                <a:sym typeface="Times New Roman"/>
              </a:rPr>
              <a:t>= 25.264 °C</a:t>
            </a:r>
            <a:endParaRPr sz="15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txBox="1"/>
          <p:nvPr>
            <p:ph type="ctrTitle"/>
          </p:nvPr>
        </p:nvSpPr>
        <p:spPr>
          <a:xfrm>
            <a:off x="1773500" y="1980025"/>
            <a:ext cx="5597100" cy="671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latin typeface="Comic Sans MS"/>
                <a:ea typeface="Comic Sans MS"/>
                <a:cs typeface="Comic Sans MS"/>
                <a:sym typeface="Comic Sans MS"/>
              </a:rPr>
              <a:t>ANALYSIS</a:t>
            </a:r>
            <a:endParaRPr>
              <a:latin typeface="Comic Sans MS"/>
              <a:ea typeface="Comic Sans MS"/>
              <a:cs typeface="Comic Sans MS"/>
              <a:sym typeface="Comic Sans MS"/>
            </a:endParaRPr>
          </a:p>
        </p:txBody>
      </p:sp>
      <p:sp>
        <p:nvSpPr>
          <p:cNvPr id="447" name="Google Shape;447;p56"/>
          <p:cNvSpPr txBox="1"/>
          <p:nvPr>
            <p:ph idx="1" type="subTitle"/>
          </p:nvPr>
        </p:nvSpPr>
        <p:spPr>
          <a:xfrm>
            <a:off x="1773500" y="2664426"/>
            <a:ext cx="5597100" cy="38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448" name="Google Shape;448;p56"/>
          <p:cNvSpPr txBox="1"/>
          <p:nvPr/>
        </p:nvSpPr>
        <p:spPr>
          <a:xfrm>
            <a:off x="990600" y="668475"/>
            <a:ext cx="1063500" cy="1031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100">
                <a:solidFill>
                  <a:schemeClr val="dk1"/>
                </a:solidFill>
                <a:latin typeface="Kaushan Script"/>
                <a:ea typeface="Kaushan Script"/>
                <a:cs typeface="Kaushan Script"/>
                <a:sym typeface="Kaushan Script"/>
              </a:rPr>
              <a:t>10</a:t>
            </a:r>
            <a:endParaRPr sz="6100">
              <a:solidFill>
                <a:schemeClr val="dk1"/>
              </a:solidFill>
              <a:latin typeface="Kaushan Script"/>
              <a:ea typeface="Kaushan Script"/>
              <a:cs typeface="Kaushan Script"/>
              <a:sym typeface="Kaushan Scrip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CLIMATE ZONES - INDIA</a:t>
            </a:r>
            <a:endParaRPr/>
          </a:p>
        </p:txBody>
      </p:sp>
      <p:pic>
        <p:nvPicPr>
          <p:cNvPr id="454" name="Google Shape;454;p57"/>
          <p:cNvPicPr preferRelativeResize="0"/>
          <p:nvPr/>
        </p:nvPicPr>
        <p:blipFill rotWithShape="1">
          <a:blip r:embed="rId3">
            <a:alphaModFix/>
          </a:blip>
          <a:srcRect b="0" l="0" r="0" t="606"/>
          <a:stretch/>
        </p:blipFill>
        <p:spPr>
          <a:xfrm>
            <a:off x="3170963" y="1347450"/>
            <a:ext cx="2649675" cy="3175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Analysis for various zones</a:t>
            </a:r>
            <a:endParaRPr/>
          </a:p>
        </p:txBody>
      </p:sp>
      <p:graphicFrame>
        <p:nvGraphicFramePr>
          <p:cNvPr id="460" name="Google Shape;460;p58"/>
          <p:cNvGraphicFramePr/>
          <p:nvPr/>
        </p:nvGraphicFramePr>
        <p:xfrm>
          <a:off x="867500" y="984350"/>
          <a:ext cx="3000000" cy="3000000"/>
        </p:xfrm>
        <a:graphic>
          <a:graphicData uri="http://schemas.openxmlformats.org/drawingml/2006/table">
            <a:tbl>
              <a:tblPr>
                <a:noFill/>
                <a:tableStyleId>{5A0FF8A4-23A1-4370-85AF-F611F10A2A3E}</a:tableStyleId>
              </a:tblPr>
              <a:tblGrid>
                <a:gridCol w="1009650"/>
                <a:gridCol w="933450"/>
                <a:gridCol w="800100"/>
                <a:gridCol w="617000"/>
                <a:gridCol w="640300"/>
                <a:gridCol w="1104900"/>
                <a:gridCol w="1028700"/>
                <a:gridCol w="1143000"/>
              </a:tblGrid>
              <a:tr h="200025">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Climatic Zone</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City</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Time</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DBT</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WBT</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Achievable DBT</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hMerge="1"/>
                <a:tc rowSpan="2">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Total Achievable Delta T</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vMerge="1"/>
                <a:tc vMerge="1"/>
                <a:tc vMerge="1"/>
                <a:tc vMerge="1"/>
                <a:tc vMerge="1"/>
                <a:tc>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In Wet Side</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Black"/>
                          <a:ea typeface="Nunito Black"/>
                          <a:cs typeface="Nunito Black"/>
                          <a:sym typeface="Nunito Black"/>
                        </a:rPr>
                        <a:t>With IEC</a:t>
                      </a:r>
                      <a:endParaRPr sz="1000">
                        <a:latin typeface="Nunito Black"/>
                        <a:ea typeface="Nunito Black"/>
                        <a:cs typeface="Nunito Black"/>
                        <a:sym typeface="Nunito Black"/>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vMerge="1"/>
              </a:tr>
              <a:tr h="200025">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Hot and Dry</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Ahmedabad</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11:00 AM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33.6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20.1</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22.33</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24.59</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9.01</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3:00 PM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38.6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21.6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24.00</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26.92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11.68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Temperate</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Bangalore</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11:00 AM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27.5</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16.4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18.22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20.08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7.42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3:00 PM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21.7</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17.8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19.78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20.16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1.54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Warm and Humid</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Mumbai</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11:00 AM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30.2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20.5</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22.78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24.26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5.94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3:00 PM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32.2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21.1</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23.44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25.20</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7.00</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Composite</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Nagpur</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11:00 AM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34.4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18.2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20.22</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23.06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11.34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3:00 PM</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39.3</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19.8</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22.00</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25.46</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13.84</a:t>
                      </a:r>
                      <a:endParaRPr sz="1000">
                        <a:latin typeface="Nunito"/>
                        <a:ea typeface="Nunito"/>
                        <a:cs typeface="Nunito"/>
                        <a:sym typeface="Nunito"/>
                      </a:endParaRPr>
                    </a:p>
                  </a:txBody>
                  <a:tcPr marT="25400" marB="25400" marR="25400" marL="25400" anchor="ctr">
                    <a:lnL cap="flat" cmpd="sng" w="9525">
                      <a:solidFill>
                        <a:srgbClr val="000009"/>
                      </a:solidFill>
                      <a:prstDash val="solid"/>
                      <a:round/>
                      <a:headEnd len="sm" w="sm" type="none"/>
                      <a:tailEnd len="sm" w="sm" type="none"/>
                    </a:lnL>
                    <a:lnR cap="flat" cmpd="sng" w="9525">
                      <a:solidFill>
                        <a:srgbClr val="000009"/>
                      </a:solidFill>
                      <a:prstDash val="solid"/>
                      <a:round/>
                      <a:headEnd len="sm" w="sm" type="none"/>
                      <a:tailEnd len="sm" w="sm" type="none"/>
                    </a:lnR>
                    <a:lnT cap="flat" cmpd="sng" w="9525">
                      <a:solidFill>
                        <a:srgbClr val="000009"/>
                      </a:solidFill>
                      <a:prstDash val="solid"/>
                      <a:round/>
                      <a:headEnd len="sm" w="sm" type="none"/>
                      <a:tailEnd len="sm" w="sm" type="none"/>
                    </a:lnT>
                    <a:lnB cap="flat" cmpd="sng" w="9525">
                      <a:solidFill>
                        <a:srgbClr val="000009"/>
                      </a:solidFill>
                      <a:prstDash val="solid"/>
                      <a:round/>
                      <a:headEnd len="sm" w="sm" type="none"/>
                      <a:tailEnd len="sm" w="sm" type="none"/>
                    </a:lnB>
                  </a:tcPr>
                </a:tc>
              </a:tr>
            </a:tbl>
          </a:graphicData>
        </a:graphic>
      </p:graphicFrame>
      <p:sp>
        <p:nvSpPr>
          <p:cNvPr id="461" name="Google Shape;461;p58"/>
          <p:cNvSpPr txBox="1"/>
          <p:nvPr>
            <p:ph idx="1" type="body"/>
          </p:nvPr>
        </p:nvSpPr>
        <p:spPr>
          <a:xfrm>
            <a:off x="5679750" y="3257732"/>
            <a:ext cx="6391500" cy="129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1000"/>
              <a:t>*</a:t>
            </a:r>
            <a:r>
              <a:rPr lang="en-US" sz="1000"/>
              <a:t>All the temperature values are in </a:t>
            </a:r>
            <a:r>
              <a:rPr lang="en-US" sz="1000"/>
              <a:t>ºC</a:t>
            </a:r>
            <a:endParaRPr sz="1000"/>
          </a:p>
          <a:p>
            <a:pPr indent="0" lvl="0" marL="0" rtl="0" algn="l">
              <a:lnSpc>
                <a:spcPct val="115000"/>
              </a:lnSpc>
              <a:spcBef>
                <a:spcPts val="0"/>
              </a:spcBef>
              <a:spcAft>
                <a:spcPts val="0"/>
              </a:spcAft>
              <a:buNone/>
            </a:pPr>
            <a:r>
              <a:rPr lang="en-US" sz="1000">
                <a:solidFill>
                  <a:srgbClr val="000009"/>
                </a:solidFill>
              </a:rPr>
              <a:t>90% wet bulb effectiveness in wet channel</a:t>
            </a:r>
            <a:endParaRPr sz="1000">
              <a:solidFill>
                <a:srgbClr val="000009"/>
              </a:solidFill>
            </a:endParaRPr>
          </a:p>
          <a:p>
            <a:pPr indent="0" lvl="0" marL="0" rtl="0" algn="l">
              <a:lnSpc>
                <a:spcPct val="115000"/>
              </a:lnSpc>
              <a:spcBef>
                <a:spcPts val="0"/>
              </a:spcBef>
              <a:spcAft>
                <a:spcPts val="0"/>
              </a:spcAft>
              <a:buNone/>
            </a:pPr>
            <a:r>
              <a:rPr lang="en-US" sz="1000">
                <a:solidFill>
                  <a:srgbClr val="000009"/>
                </a:solidFill>
              </a:rPr>
              <a:t>80% heat exchanger efficiency </a:t>
            </a:r>
            <a:endParaRPr sz="1000">
              <a:solidFill>
                <a:srgbClr val="000009"/>
              </a:solidFill>
            </a:endParaRPr>
          </a:p>
          <a:p>
            <a:pPr indent="0" lvl="0" marL="0" rtl="0" algn="l">
              <a:lnSpc>
                <a:spcPct val="115000"/>
              </a:lnSpc>
              <a:spcBef>
                <a:spcPts val="0"/>
              </a:spcBef>
              <a:spcAft>
                <a:spcPts val="0"/>
              </a:spcAft>
              <a:buNone/>
            </a:pPr>
            <a:r>
              <a:rPr lang="en-US" sz="1000">
                <a:solidFill>
                  <a:srgbClr val="000009"/>
                </a:solidFill>
              </a:rPr>
              <a:t>Month Considered : March</a:t>
            </a:r>
            <a:endParaRPr sz="1000">
              <a:solidFill>
                <a:srgbClr val="000009"/>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Achievable Delta T v/s CITY</a:t>
            </a:r>
            <a:endParaRPr/>
          </a:p>
        </p:txBody>
      </p:sp>
      <p:pic>
        <p:nvPicPr>
          <p:cNvPr id="467" name="Google Shape;467;p59" title="Chart"/>
          <p:cNvPicPr preferRelativeResize="0"/>
          <p:nvPr/>
        </p:nvPicPr>
        <p:blipFill>
          <a:blip r:embed="rId3">
            <a:alphaModFix/>
          </a:blip>
          <a:stretch>
            <a:fillRect/>
          </a:stretch>
        </p:blipFill>
        <p:spPr>
          <a:xfrm>
            <a:off x="1369176" y="874027"/>
            <a:ext cx="5643650" cy="310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ctrTitle"/>
          </p:nvPr>
        </p:nvSpPr>
        <p:spPr>
          <a:xfrm>
            <a:off x="1773500" y="1980025"/>
            <a:ext cx="5597100" cy="671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latin typeface="Comic Sans MS"/>
                <a:ea typeface="Comic Sans MS"/>
                <a:cs typeface="Comic Sans MS"/>
                <a:sym typeface="Comic Sans MS"/>
              </a:rPr>
              <a:t>CONCLUSION</a:t>
            </a:r>
            <a:endParaRPr>
              <a:latin typeface="Comic Sans MS"/>
              <a:ea typeface="Comic Sans MS"/>
              <a:cs typeface="Comic Sans MS"/>
              <a:sym typeface="Comic Sans MS"/>
            </a:endParaRPr>
          </a:p>
        </p:txBody>
      </p:sp>
      <p:sp>
        <p:nvSpPr>
          <p:cNvPr id="473" name="Google Shape;473;p60"/>
          <p:cNvSpPr txBox="1"/>
          <p:nvPr>
            <p:ph idx="1" type="subTitle"/>
          </p:nvPr>
        </p:nvSpPr>
        <p:spPr>
          <a:xfrm>
            <a:off x="1773500" y="2664426"/>
            <a:ext cx="5597100" cy="38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474" name="Google Shape;474;p60"/>
          <p:cNvSpPr txBox="1"/>
          <p:nvPr/>
        </p:nvSpPr>
        <p:spPr>
          <a:xfrm>
            <a:off x="990600" y="668482"/>
            <a:ext cx="838200" cy="969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700">
                <a:solidFill>
                  <a:schemeClr val="dk1"/>
                </a:solidFill>
                <a:latin typeface="Kaushan Script"/>
                <a:ea typeface="Kaushan Script"/>
                <a:cs typeface="Kaushan Script"/>
                <a:sym typeface="Kaushan Script"/>
              </a:rPr>
              <a:t>11</a:t>
            </a:r>
            <a:endParaRPr sz="5100">
              <a:solidFill>
                <a:schemeClr val="dk1"/>
              </a:solidFill>
              <a:latin typeface="Kaushan Script"/>
              <a:ea typeface="Kaushan Script"/>
              <a:cs typeface="Kaushan Script"/>
              <a:sym typeface="Kaushan Scrip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1"/>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conclusion</a:t>
            </a:r>
            <a:endParaRPr/>
          </a:p>
        </p:txBody>
      </p:sp>
      <p:sp>
        <p:nvSpPr>
          <p:cNvPr id="480" name="Google Shape;480;p61"/>
          <p:cNvSpPr txBox="1"/>
          <p:nvPr/>
        </p:nvSpPr>
        <p:spPr>
          <a:xfrm>
            <a:off x="1011325" y="1437975"/>
            <a:ext cx="6715800" cy="2671200"/>
          </a:xfrm>
          <a:prstGeom prst="rect">
            <a:avLst/>
          </a:prstGeom>
          <a:noFill/>
          <a:ln>
            <a:noFill/>
          </a:ln>
        </p:spPr>
        <p:txBody>
          <a:bodyPr anchorCtr="0" anchor="t" bIns="91425" lIns="91425" spcFirstLastPara="1" rIns="91425" wrap="square" tIns="91425">
            <a:spAutoFit/>
          </a:bodyPr>
          <a:lstStyle/>
          <a:p>
            <a:pPr indent="-317500" lvl="0" marL="457200" rtl="0" algn="l">
              <a:lnSpc>
                <a:spcPct val="107916"/>
              </a:lnSpc>
              <a:spcBef>
                <a:spcPts val="0"/>
              </a:spcBef>
              <a:spcAft>
                <a:spcPts val="0"/>
              </a:spcAft>
              <a:buSzPts val="1400"/>
              <a:buFont typeface="Comic Sans MS"/>
              <a:buChar char="●"/>
            </a:pPr>
            <a:r>
              <a:rPr lang="en-US">
                <a:latin typeface="Comic Sans MS"/>
                <a:ea typeface="Comic Sans MS"/>
                <a:cs typeface="Comic Sans MS"/>
                <a:sym typeface="Comic Sans MS"/>
              </a:rPr>
              <a:t>The results obtained from the CFD simulations have differed slightly from the calculated temperatures.</a:t>
            </a:r>
            <a:endParaRPr>
              <a:latin typeface="Comic Sans MS"/>
              <a:ea typeface="Comic Sans MS"/>
              <a:cs typeface="Comic Sans MS"/>
              <a:sym typeface="Comic Sans MS"/>
            </a:endParaRPr>
          </a:p>
          <a:p>
            <a:pPr indent="0" lvl="0" marL="457200" rtl="0" algn="l">
              <a:lnSpc>
                <a:spcPct val="107916"/>
              </a:lnSpc>
              <a:spcBef>
                <a:spcPts val="800"/>
              </a:spcBef>
              <a:spcAft>
                <a:spcPts val="0"/>
              </a:spcAft>
              <a:buNone/>
            </a:pPr>
            <a:r>
              <a:t/>
            </a:r>
            <a:endParaRPr>
              <a:latin typeface="Comic Sans MS"/>
              <a:ea typeface="Comic Sans MS"/>
              <a:cs typeface="Comic Sans MS"/>
              <a:sym typeface="Comic Sans MS"/>
            </a:endParaRPr>
          </a:p>
          <a:p>
            <a:pPr indent="-317500" lvl="0" marL="457200" rtl="0" algn="l">
              <a:lnSpc>
                <a:spcPct val="107916"/>
              </a:lnSpc>
              <a:spcBef>
                <a:spcPts val="800"/>
              </a:spcBef>
              <a:spcAft>
                <a:spcPts val="0"/>
              </a:spcAft>
              <a:buSzPts val="1400"/>
              <a:buFont typeface="Comic Sans MS"/>
              <a:buChar char="●"/>
            </a:pPr>
            <a:r>
              <a:rPr lang="en-US">
                <a:latin typeface="Comic Sans MS"/>
                <a:ea typeface="Comic Sans MS"/>
                <a:cs typeface="Comic Sans MS"/>
                <a:sym typeface="Comic Sans MS"/>
              </a:rPr>
              <a:t>It is expected that a further temperature drop of about 2-4°C can be achieved if the analysis is continued for further more time.</a:t>
            </a:r>
            <a:endParaRPr>
              <a:latin typeface="Comic Sans MS"/>
              <a:ea typeface="Comic Sans MS"/>
              <a:cs typeface="Comic Sans MS"/>
              <a:sym typeface="Comic Sans MS"/>
            </a:endParaRPr>
          </a:p>
          <a:p>
            <a:pPr indent="0" lvl="0" marL="457200" rtl="0" algn="l">
              <a:lnSpc>
                <a:spcPct val="107916"/>
              </a:lnSpc>
              <a:spcBef>
                <a:spcPts val="800"/>
              </a:spcBef>
              <a:spcAft>
                <a:spcPts val="0"/>
              </a:spcAft>
              <a:buNone/>
            </a:pPr>
            <a:r>
              <a:t/>
            </a:r>
            <a:endParaRPr>
              <a:latin typeface="Comic Sans MS"/>
              <a:ea typeface="Comic Sans MS"/>
              <a:cs typeface="Comic Sans MS"/>
              <a:sym typeface="Comic Sans MS"/>
            </a:endParaRPr>
          </a:p>
          <a:p>
            <a:pPr indent="-317500" lvl="0" marL="457200" rtl="0" algn="l">
              <a:lnSpc>
                <a:spcPct val="107916"/>
              </a:lnSpc>
              <a:spcBef>
                <a:spcPts val="800"/>
              </a:spcBef>
              <a:spcAft>
                <a:spcPts val="0"/>
              </a:spcAft>
              <a:buSzPts val="1400"/>
              <a:buFont typeface="Comic Sans MS"/>
              <a:buChar char="●"/>
            </a:pPr>
            <a:r>
              <a:rPr lang="en-US">
                <a:latin typeface="Comic Sans MS"/>
                <a:ea typeface="Comic Sans MS"/>
                <a:cs typeface="Comic Sans MS"/>
                <a:sym typeface="Comic Sans MS"/>
              </a:rPr>
              <a:t>The further methods of optimization of design can be found out by actual experimentation as various factors are approximated in the simulation.</a:t>
            </a:r>
            <a:endParaRPr>
              <a:latin typeface="Comic Sans MS"/>
              <a:ea typeface="Comic Sans MS"/>
              <a:cs typeface="Comic Sans MS"/>
              <a:sym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2"/>
          <p:cNvSpPr txBox="1"/>
          <p:nvPr>
            <p:ph type="ctrTitle"/>
          </p:nvPr>
        </p:nvSpPr>
        <p:spPr>
          <a:xfrm>
            <a:off x="1752600" y="2190750"/>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FUTURE SCOPE</a:t>
            </a:r>
            <a:endParaRPr sz="4400">
              <a:latin typeface="Comic Sans MS"/>
              <a:ea typeface="Comic Sans MS"/>
              <a:cs typeface="Comic Sans MS"/>
              <a:sym typeface="Comic Sans MS"/>
            </a:endParaRPr>
          </a:p>
        </p:txBody>
      </p:sp>
      <p:sp>
        <p:nvSpPr>
          <p:cNvPr id="486" name="Google Shape;486;p62"/>
          <p:cNvSpPr txBox="1"/>
          <p:nvPr/>
        </p:nvSpPr>
        <p:spPr>
          <a:xfrm>
            <a:off x="990600" y="668482"/>
            <a:ext cx="838200" cy="87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100">
                <a:solidFill>
                  <a:schemeClr val="dk1"/>
                </a:solidFill>
                <a:latin typeface="Kaushan Script"/>
                <a:ea typeface="Kaushan Script"/>
                <a:cs typeface="Kaushan Script"/>
                <a:sym typeface="Kaushan Script"/>
              </a:rPr>
              <a:t>12</a:t>
            </a:r>
            <a:endParaRPr sz="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future scopes</a:t>
            </a:r>
            <a:endParaRPr/>
          </a:p>
        </p:txBody>
      </p:sp>
      <p:sp>
        <p:nvSpPr>
          <p:cNvPr id="492" name="Google Shape;492;p63"/>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a:t>An improved IEC System that can achieve sustainable cooling goals</a:t>
            </a:r>
            <a:endParaRPr/>
          </a:p>
          <a:p>
            <a:pPr indent="-228600" lvl="0" marL="457200" rtl="0" algn="l">
              <a:lnSpc>
                <a:spcPct val="100000"/>
              </a:lnSpc>
              <a:spcBef>
                <a:spcPts val="0"/>
              </a:spcBef>
              <a:spcAft>
                <a:spcPts val="0"/>
              </a:spcAft>
              <a:buSzPts val="2200"/>
              <a:buFont typeface="Noto Sans Symbols"/>
              <a:buNone/>
            </a:pPr>
            <a:r>
              <a:t/>
            </a:r>
            <a:endParaRPr sz="800"/>
          </a:p>
          <a:p>
            <a:pPr indent="-368300" lvl="0" marL="457200" rtl="0" algn="l">
              <a:lnSpc>
                <a:spcPct val="100000"/>
              </a:lnSpc>
              <a:spcBef>
                <a:spcPts val="0"/>
              </a:spcBef>
              <a:spcAft>
                <a:spcPts val="0"/>
              </a:spcAft>
              <a:buSzPts val="2200"/>
              <a:buFont typeface="Noto Sans Symbols"/>
              <a:buChar char="▪"/>
            </a:pPr>
            <a:r>
              <a:rPr lang="en-US"/>
              <a:t>Reference for commercialization of IEC at household level</a:t>
            </a:r>
            <a:endParaRPr/>
          </a:p>
          <a:p>
            <a:pPr indent="-228600" lvl="0" marL="457200" rtl="0" algn="l">
              <a:lnSpc>
                <a:spcPct val="100000"/>
              </a:lnSpc>
              <a:spcBef>
                <a:spcPts val="0"/>
              </a:spcBef>
              <a:spcAft>
                <a:spcPts val="0"/>
              </a:spcAft>
              <a:buSzPts val="2200"/>
              <a:buFont typeface="Noto Sans Symbols"/>
              <a:buNone/>
            </a:pPr>
            <a:r>
              <a:t/>
            </a:r>
            <a:endParaRPr sz="800"/>
          </a:p>
          <a:p>
            <a:pPr indent="-368300" lvl="0" marL="457200" rtl="0" algn="l">
              <a:lnSpc>
                <a:spcPct val="100000"/>
              </a:lnSpc>
              <a:spcBef>
                <a:spcPts val="0"/>
              </a:spcBef>
              <a:spcAft>
                <a:spcPts val="0"/>
              </a:spcAft>
              <a:buSzPts val="2200"/>
              <a:buFont typeface="Noto Sans Symbols"/>
              <a:buChar char="▪"/>
            </a:pPr>
            <a:r>
              <a:rPr lang="en-US"/>
              <a:t>A pre-cooler in various air conditioning systems</a:t>
            </a:r>
            <a:endParaRPr/>
          </a:p>
          <a:p>
            <a:pPr indent="-228600" lvl="0" marL="457200" rtl="0" algn="l">
              <a:lnSpc>
                <a:spcPct val="100000"/>
              </a:lnSpc>
              <a:spcBef>
                <a:spcPts val="0"/>
              </a:spcBef>
              <a:spcAft>
                <a:spcPts val="0"/>
              </a:spcAft>
              <a:buSzPts val="2200"/>
              <a:buFont typeface="Noto Sans Symbols"/>
              <a:buNone/>
            </a:pPr>
            <a:r>
              <a:t/>
            </a:r>
            <a:endParaRPr sz="800"/>
          </a:p>
          <a:p>
            <a:pPr indent="-368300" lvl="0" marL="457200" rtl="0" algn="l">
              <a:lnSpc>
                <a:spcPct val="100000"/>
              </a:lnSpc>
              <a:spcBef>
                <a:spcPts val="0"/>
              </a:spcBef>
              <a:spcAft>
                <a:spcPts val="0"/>
              </a:spcAft>
              <a:buSzPts val="2200"/>
              <a:buFont typeface="Noto Sans Symbols"/>
              <a:buChar char="▪"/>
            </a:pPr>
            <a:r>
              <a:rPr lang="en-US"/>
              <a:t>A system with higher energy saving potential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idx="1" type="body"/>
          </p:nvPr>
        </p:nvSpPr>
        <p:spPr>
          <a:xfrm>
            <a:off x="823076" y="4261808"/>
            <a:ext cx="5522700" cy="391200"/>
          </a:xfrm>
          <a:prstGeom prst="rect">
            <a:avLst/>
          </a:prstGeom>
          <a:noFill/>
          <a:ln>
            <a:noFill/>
          </a:ln>
        </p:spPr>
        <p:txBody>
          <a:bodyPr anchorCtr="0" anchor="ctr" bIns="0" lIns="0" spcFirstLastPara="1" rIns="0" wrap="square" tIns="0">
            <a:noAutofit/>
          </a:bodyPr>
          <a:lstStyle/>
          <a:p>
            <a:pPr indent="-228600" lvl="0" marL="457200" rtl="0" algn="l">
              <a:lnSpc>
                <a:spcPct val="100000"/>
              </a:lnSpc>
              <a:spcBef>
                <a:spcPts val="0"/>
              </a:spcBef>
              <a:spcAft>
                <a:spcPts val="0"/>
              </a:spcAft>
              <a:buSzPts val="1600"/>
              <a:buNone/>
            </a:pPr>
            <a:r>
              <a:rPr b="1" lang="en-US"/>
              <a:t>Thermal Comfort Chart – ASHRAE Standard 55</a:t>
            </a:r>
            <a:endParaRPr b="1"/>
          </a:p>
        </p:txBody>
      </p:sp>
      <p:pic>
        <p:nvPicPr>
          <p:cNvPr id="208" name="Google Shape;208;p19"/>
          <p:cNvPicPr preferRelativeResize="0"/>
          <p:nvPr/>
        </p:nvPicPr>
        <p:blipFill rotWithShape="1">
          <a:blip r:embed="rId3">
            <a:alphaModFix/>
          </a:blip>
          <a:srcRect b="0" l="0" r="0" t="0"/>
          <a:stretch/>
        </p:blipFill>
        <p:spPr>
          <a:xfrm>
            <a:off x="2209800" y="666750"/>
            <a:ext cx="4572000" cy="3543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References</a:t>
            </a:r>
            <a:endParaRPr/>
          </a:p>
        </p:txBody>
      </p:sp>
      <p:sp>
        <p:nvSpPr>
          <p:cNvPr id="498" name="Google Shape;498;p64"/>
          <p:cNvSpPr txBox="1"/>
          <p:nvPr>
            <p:ph idx="1" type="body"/>
          </p:nvPr>
        </p:nvSpPr>
        <p:spPr>
          <a:xfrm>
            <a:off x="637175" y="1430150"/>
            <a:ext cx="7607700" cy="2840400"/>
          </a:xfrm>
          <a:prstGeom prst="rect">
            <a:avLst/>
          </a:prstGeom>
        </p:spPr>
        <p:txBody>
          <a:bodyPr anchorCtr="0" anchor="t" bIns="0" lIns="0" spcFirstLastPara="1" rIns="0" wrap="square" tIns="0">
            <a:noAutofit/>
          </a:bodyPr>
          <a:lstStyle/>
          <a:p>
            <a:pPr indent="-292100" lvl="0" marL="457200" marR="584200" rtl="0" algn="l">
              <a:lnSpc>
                <a:spcPct val="150000"/>
              </a:lnSpc>
              <a:spcBef>
                <a:spcPts val="1000"/>
              </a:spcBef>
              <a:spcAft>
                <a:spcPts val="0"/>
              </a:spcAft>
              <a:buClr>
                <a:srgbClr val="000000"/>
              </a:buClr>
              <a:buSzPts val="1000"/>
              <a:buAutoNum type="arabicPeriod"/>
            </a:pPr>
            <a:r>
              <a:rPr lang="en-US" sz="1000">
                <a:solidFill>
                  <a:srgbClr val="000000"/>
                </a:solidFill>
              </a:rPr>
              <a:t>V. Venkateswara Rao and Santanu Prasad Datta, “A feasibility assessment of single to multi/hybrid evaporative coolers for building air-conditioning across diverse climates in India” - Applied Thermal Engineering, Volume 168, 5 March 2020.</a:t>
            </a:r>
            <a:endParaRPr sz="1000">
              <a:solidFill>
                <a:srgbClr val="000000"/>
              </a:solidFill>
            </a:endParaRPr>
          </a:p>
          <a:p>
            <a:pPr indent="-292100" lvl="0" marL="457200" marR="533400" rtl="0" algn="just">
              <a:lnSpc>
                <a:spcPct val="150000"/>
              </a:lnSpc>
              <a:spcBef>
                <a:spcPts val="0"/>
              </a:spcBef>
              <a:spcAft>
                <a:spcPts val="0"/>
              </a:spcAft>
              <a:buClr>
                <a:srgbClr val="000000"/>
              </a:buClr>
              <a:buSzPts val="1000"/>
              <a:buAutoNum type="arabicPeriod"/>
            </a:pPr>
            <a:r>
              <a:rPr lang="en-US" sz="1000">
                <a:solidFill>
                  <a:srgbClr val="000000"/>
                </a:solidFill>
              </a:rPr>
              <a:t>T</a:t>
            </a:r>
            <a:r>
              <a:rPr lang="en-US" sz="1000">
                <a:solidFill>
                  <a:srgbClr val="000000"/>
                </a:solidFill>
              </a:rPr>
              <a:t>rilok Singh Bisoniya, S.P.S. Rajput and Anil Kumar, “Comparative thermal analysis of theoretical and experimental studies of modified indirect evaporative cooler having cross flow heat exchanger with one fluid mixed and the other unmixed’ - International Journal of Energy and Environment, Volume 2, Issue 5, 2011.</a:t>
            </a:r>
            <a:endParaRPr sz="1000">
              <a:solidFill>
                <a:srgbClr val="000000"/>
              </a:solidFill>
            </a:endParaRPr>
          </a:p>
          <a:p>
            <a:pPr indent="-292100" lvl="0" marL="457200" marR="533400" rtl="0" algn="l">
              <a:lnSpc>
                <a:spcPct val="150000"/>
              </a:lnSpc>
              <a:spcBef>
                <a:spcPts val="0"/>
              </a:spcBef>
              <a:spcAft>
                <a:spcPts val="0"/>
              </a:spcAft>
              <a:buClr>
                <a:srgbClr val="000000"/>
              </a:buClr>
              <a:buSzPts val="1000"/>
              <a:buAutoNum type="arabicPeriod"/>
            </a:pPr>
            <a:r>
              <a:rPr lang="en-US" sz="1000">
                <a:solidFill>
                  <a:srgbClr val="000000"/>
                </a:solidFill>
              </a:rPr>
              <a:t>J.K. Jain and D.A. Hindoliya, “Energy saving potential of indirect evaporative cooler under Indian climates” - International Journal of Low-Carbon Technologies, Volume 11, Issue 2, May 2016.</a:t>
            </a:r>
            <a:endParaRPr sz="1000">
              <a:solidFill>
                <a:srgbClr val="000000"/>
              </a:solidFill>
            </a:endParaRPr>
          </a:p>
          <a:p>
            <a:pPr indent="-292100" lvl="0" marL="457200" marR="508000" rtl="0" algn="l">
              <a:lnSpc>
                <a:spcPct val="150000"/>
              </a:lnSpc>
              <a:spcBef>
                <a:spcPts val="0"/>
              </a:spcBef>
              <a:spcAft>
                <a:spcPts val="0"/>
              </a:spcAft>
              <a:buClr>
                <a:srgbClr val="000000"/>
              </a:buClr>
              <a:buSzPts val="1000"/>
              <a:buAutoNum type="arabicPeriod"/>
            </a:pPr>
            <a:r>
              <a:rPr lang="en-US" sz="1000">
                <a:solidFill>
                  <a:srgbClr val="000000"/>
                </a:solidFill>
              </a:rPr>
              <a:t>Patent No: US8468846 systems and methods for indirect evaporative cooling and for two stage evaporative cooling</a:t>
            </a:r>
            <a:endParaRPr sz="1000">
              <a:solidFill>
                <a:srgbClr val="000000"/>
              </a:solidFill>
            </a:endParaRPr>
          </a:p>
          <a:p>
            <a:pPr indent="-292100" lvl="0" marL="457200" marR="609600" rtl="0" algn="l">
              <a:lnSpc>
                <a:spcPct val="150000"/>
              </a:lnSpc>
              <a:spcBef>
                <a:spcPts val="0"/>
              </a:spcBef>
              <a:spcAft>
                <a:spcPts val="0"/>
              </a:spcAft>
              <a:buClr>
                <a:srgbClr val="000000"/>
              </a:buClr>
              <a:buSzPts val="1000"/>
              <a:buAutoNum type="arabicPeriod"/>
            </a:pPr>
            <a:r>
              <a:rPr lang="en-US" sz="1000">
                <a:solidFill>
                  <a:srgbClr val="000000"/>
                </a:solidFill>
              </a:rPr>
              <a:t>G. P. Maheshwari, F. Al-Ragom and R. K. Suri, “Energy-saving potential of an indirect evaporative cooler”- Applied Energy, Volume 69, Issue 1, May 2001.</a:t>
            </a:r>
            <a:endParaRPr sz="1000">
              <a:solidFill>
                <a:srgbClr val="000000"/>
              </a:solidFill>
            </a:endParaRPr>
          </a:p>
          <a:p>
            <a:pPr indent="-292100" lvl="0" marL="457200" marR="469900" rtl="0" algn="l">
              <a:lnSpc>
                <a:spcPct val="150000"/>
              </a:lnSpc>
              <a:spcBef>
                <a:spcPts val="0"/>
              </a:spcBef>
              <a:spcAft>
                <a:spcPts val="0"/>
              </a:spcAft>
              <a:buClr>
                <a:srgbClr val="000000"/>
              </a:buClr>
              <a:buSzPts val="1000"/>
              <a:buAutoNum type="arabicPeriod"/>
            </a:pPr>
            <a:r>
              <a:rPr lang="en-US" sz="1000">
                <a:solidFill>
                  <a:srgbClr val="000000"/>
                </a:solidFill>
              </a:rPr>
              <a:t>Changhong Zhan, Xudong Zhao, Stefan Smith and S. B. Riffat, “Numerical study of a M- cycle cross-flow heat exchanger for indirect evaporative cooling” - Building and Environment, Volume 46, Issue 3, March 2011.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4" name="Google Shape;504;p65"/>
          <p:cNvSpPr txBox="1"/>
          <p:nvPr>
            <p:ph idx="1" type="body"/>
          </p:nvPr>
        </p:nvSpPr>
        <p:spPr>
          <a:xfrm>
            <a:off x="1188175" y="1506350"/>
            <a:ext cx="6426300" cy="2840400"/>
          </a:xfrm>
          <a:prstGeom prst="rect">
            <a:avLst/>
          </a:prstGeom>
        </p:spPr>
        <p:txBody>
          <a:bodyPr anchorCtr="0" anchor="t" bIns="0" lIns="0" spcFirstLastPara="1" rIns="0" wrap="square" tIns="0">
            <a:noAutofit/>
          </a:bodyPr>
          <a:lstStyle/>
          <a:p>
            <a:pPr indent="-292100" lvl="0" marL="457200" rtl="0" algn="l">
              <a:lnSpc>
                <a:spcPct val="115000"/>
              </a:lnSpc>
              <a:spcBef>
                <a:spcPts val="1200"/>
              </a:spcBef>
              <a:spcAft>
                <a:spcPts val="0"/>
              </a:spcAft>
              <a:buClr>
                <a:srgbClr val="000000"/>
              </a:buClr>
              <a:buSzPts val="1000"/>
              <a:buAutoNum type="arabicPeriod"/>
            </a:pPr>
            <a:r>
              <a:rPr lang="en-US" sz="1000">
                <a:solidFill>
                  <a:srgbClr val="000000"/>
                </a:solidFill>
              </a:rPr>
              <a:t>Patent No: US20040061245A1 Indirect evaporative cooling mechanism.</a:t>
            </a:r>
            <a:endParaRPr sz="1000">
              <a:solidFill>
                <a:srgbClr val="000000"/>
              </a:solidFill>
            </a:endParaRPr>
          </a:p>
          <a:p>
            <a:pPr indent="-292100" lvl="0" marL="457200" rtl="0" algn="l">
              <a:lnSpc>
                <a:spcPct val="115000"/>
              </a:lnSpc>
              <a:spcBef>
                <a:spcPts val="0"/>
              </a:spcBef>
              <a:spcAft>
                <a:spcPts val="0"/>
              </a:spcAft>
              <a:buClr>
                <a:srgbClr val="000000"/>
              </a:buClr>
              <a:buSzPts val="1000"/>
              <a:buAutoNum type="arabicPeriod"/>
            </a:pPr>
            <a:r>
              <a:rPr lang="en-US" sz="1000">
                <a:solidFill>
                  <a:srgbClr val="000000"/>
                </a:solidFill>
              </a:rPr>
              <a:t>Patent No: WO2016037232A1 Compact indirect evaporative cooler.</a:t>
            </a:r>
            <a:endParaRPr sz="1000">
              <a:solidFill>
                <a:srgbClr val="000000"/>
              </a:solidFill>
            </a:endParaRPr>
          </a:p>
          <a:p>
            <a:pPr indent="-292100" lvl="0" marL="457200" marR="508000" rtl="0" algn="l">
              <a:lnSpc>
                <a:spcPct val="150000"/>
              </a:lnSpc>
              <a:spcBef>
                <a:spcPts val="0"/>
              </a:spcBef>
              <a:spcAft>
                <a:spcPts val="0"/>
              </a:spcAft>
              <a:buClr>
                <a:srgbClr val="000000"/>
              </a:buClr>
              <a:buSzPts val="1000"/>
              <a:buAutoNum type="arabicPeriod"/>
            </a:pPr>
            <a:r>
              <a:rPr lang="en-US" sz="1000">
                <a:solidFill>
                  <a:srgbClr val="000000"/>
                </a:solidFill>
              </a:rPr>
              <a:t>Stefano De Antonellis, Cesare Maria Joppolo, Paolo Liberati, Samanta Milani and Francesco Romano, “Modeling and experimental study of an indirect evaporative cooler” -Energy and Buildings, Volume 142, 1 May 2017.</a:t>
            </a:r>
            <a:endParaRPr sz="1000">
              <a:solidFill>
                <a:srgbClr val="000000"/>
              </a:solidFill>
            </a:endParaRPr>
          </a:p>
          <a:p>
            <a:pPr indent="-292100" lvl="0" marL="457200" marR="584200" rtl="0" algn="l">
              <a:lnSpc>
                <a:spcPct val="150000"/>
              </a:lnSpc>
              <a:spcBef>
                <a:spcPts val="0"/>
              </a:spcBef>
              <a:spcAft>
                <a:spcPts val="0"/>
              </a:spcAft>
              <a:buClr>
                <a:srgbClr val="000000"/>
              </a:buClr>
              <a:buSzPts val="1000"/>
              <a:buAutoNum type="arabicPeriod"/>
            </a:pPr>
            <a:r>
              <a:rPr lang="en-US" sz="1000">
                <a:solidFill>
                  <a:srgbClr val="000000"/>
                </a:solidFill>
              </a:rPr>
              <a:t>Muhammad Wakil Shahzad, Muhammad Burhan, Doskhan Ybyraiymkul, Seung Jin Oh and Kim Choon Ng, “An improved indirect evaporative cooler experimental investigation” - Applied Energy, Volume 256, 15 December 2019.</a:t>
            </a:r>
            <a:endParaRPr sz="1000">
              <a:solidFill>
                <a:srgbClr val="000000"/>
              </a:solidFill>
            </a:endParaRPr>
          </a:p>
          <a:p>
            <a:pPr indent="-292100" lvl="0" marL="457200" marR="584200" rtl="0" algn="l">
              <a:lnSpc>
                <a:spcPct val="150000"/>
              </a:lnSpc>
              <a:spcBef>
                <a:spcPts val="0"/>
              </a:spcBef>
              <a:spcAft>
                <a:spcPts val="0"/>
              </a:spcAft>
              <a:buClr>
                <a:srgbClr val="000000"/>
              </a:buClr>
              <a:buSzPts val="1000"/>
              <a:buAutoNum type="arabicPeriod"/>
            </a:pPr>
            <a:r>
              <a:rPr lang="en-US" sz="1000" u="sng">
                <a:solidFill>
                  <a:schemeClr val="hlink"/>
                </a:solidFill>
                <a:hlinkClick r:id="rId3"/>
              </a:rPr>
              <a:t>https://www.simscale.com/</a:t>
            </a:r>
            <a:endParaRPr sz="700">
              <a:solidFill>
                <a:srgbClr val="000000"/>
              </a:solidFill>
              <a:latin typeface="Times New Roman"/>
              <a:ea typeface="Times New Roman"/>
              <a:cs typeface="Times New Roman"/>
              <a:sym typeface="Times New Roman"/>
            </a:endParaRPr>
          </a:p>
          <a:p>
            <a:pPr indent="-292100" lvl="0" marL="457200" marR="584200" rtl="0" algn="l">
              <a:lnSpc>
                <a:spcPct val="150000"/>
              </a:lnSpc>
              <a:spcBef>
                <a:spcPts val="0"/>
              </a:spcBef>
              <a:spcAft>
                <a:spcPts val="0"/>
              </a:spcAft>
              <a:buClr>
                <a:srgbClr val="000000"/>
              </a:buClr>
              <a:buSzPts val="1000"/>
              <a:buAutoNum type="arabicPeriod"/>
            </a:pPr>
            <a:r>
              <a:rPr lang="en-US" sz="700">
                <a:solidFill>
                  <a:srgbClr val="000000"/>
                </a:solidFill>
                <a:latin typeface="Times New Roman"/>
                <a:ea typeface="Times New Roman"/>
                <a:cs typeface="Times New Roman"/>
                <a:sym typeface="Times New Roman"/>
              </a:rPr>
              <a:t> </a:t>
            </a:r>
            <a:r>
              <a:rPr lang="en-US" sz="1000">
                <a:solidFill>
                  <a:srgbClr val="000000"/>
                </a:solidFill>
              </a:rPr>
              <a:t>R.K. Rajput “Heat exchangers” in Heat and Mass Transfer, India: S. Chand, 2015, 574-628.</a:t>
            </a:r>
            <a:endParaRPr sz="10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nvSpPr>
        <p:spPr>
          <a:xfrm>
            <a:off x="685800" y="1885949"/>
            <a:ext cx="7772400" cy="13234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8000">
                <a:solidFill>
                  <a:schemeClr val="accent1"/>
                </a:solidFill>
                <a:latin typeface="Comic Sans MS"/>
                <a:ea typeface="Comic Sans MS"/>
                <a:cs typeface="Comic Sans MS"/>
                <a:sym typeface="Comic Sans MS"/>
              </a:rPr>
              <a:t>THANK YOU</a:t>
            </a:r>
            <a:endParaRPr b="1" sz="8000">
              <a:solidFill>
                <a:schemeClr val="accent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ctrTitle"/>
          </p:nvPr>
        </p:nvSpPr>
        <p:spPr>
          <a:xfrm>
            <a:off x="1752600" y="2190750"/>
            <a:ext cx="58674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100">
                <a:latin typeface="Comic Sans MS"/>
                <a:ea typeface="Comic Sans MS"/>
                <a:cs typeface="Comic Sans MS"/>
                <a:sym typeface="Comic Sans MS"/>
              </a:rPr>
              <a:t>AIR-CONDITIONING</a:t>
            </a:r>
            <a:endParaRPr sz="4100">
              <a:latin typeface="Comic Sans MS"/>
              <a:ea typeface="Comic Sans MS"/>
              <a:cs typeface="Comic Sans MS"/>
              <a:sym typeface="Comic Sans MS"/>
            </a:endParaRPr>
          </a:p>
        </p:txBody>
      </p:sp>
      <p:sp>
        <p:nvSpPr>
          <p:cNvPr id="214" name="Google Shape;214;p20"/>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dk1"/>
                </a:solidFill>
                <a:latin typeface="Kaushan Script"/>
                <a:ea typeface="Kaushan Script"/>
                <a:cs typeface="Kaushan Script"/>
                <a:sym typeface="Kaushan Script"/>
              </a:rPr>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AIR-CONDITIONING</a:t>
            </a:r>
            <a:endParaRPr/>
          </a:p>
        </p:txBody>
      </p:sp>
      <p:sp>
        <p:nvSpPr>
          <p:cNvPr id="220" name="Google Shape;220;p21"/>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a:t>Air-conditioning is defined as a process which cools (or heats), cleans, circulates, freshens air and control its moisture simultaneously.</a:t>
            </a:r>
            <a:endParaRPr/>
          </a:p>
          <a:p>
            <a:pPr indent="-228600" lvl="0" marL="457200" rtl="0" algn="l">
              <a:lnSpc>
                <a:spcPct val="100000"/>
              </a:lnSpc>
              <a:spcBef>
                <a:spcPts val="0"/>
              </a:spcBef>
              <a:spcAft>
                <a:spcPts val="0"/>
              </a:spcAft>
              <a:buSzPts val="2200"/>
              <a:buFont typeface="Noto Sans Symbols"/>
              <a:buNone/>
            </a:pPr>
            <a:r>
              <a:t/>
            </a:r>
            <a:endParaRPr/>
          </a:p>
          <a:p>
            <a:pPr indent="-368300" lvl="0" marL="457200" rtl="0" algn="l">
              <a:lnSpc>
                <a:spcPct val="100000"/>
              </a:lnSpc>
              <a:spcBef>
                <a:spcPts val="0"/>
              </a:spcBef>
              <a:spcAft>
                <a:spcPts val="0"/>
              </a:spcAft>
              <a:buSzPts val="2200"/>
              <a:buFont typeface="Noto Sans Symbols"/>
              <a:buChar char="▪"/>
            </a:pPr>
            <a:r>
              <a:rPr lang="en-US"/>
              <a:t>There are two types of 'Cooling': Sensible Cooling and Latent Cooling.</a:t>
            </a:r>
            <a:endParaRPr/>
          </a:p>
          <a:p>
            <a:pPr indent="0" lvl="0" marL="88900" rtl="0" algn="l">
              <a:lnSpc>
                <a:spcPct val="100000"/>
              </a:lnSpc>
              <a:spcBef>
                <a:spcPts val="0"/>
              </a:spcBef>
              <a:spcAft>
                <a:spcPts val="0"/>
              </a:spcAft>
              <a:buSzPts val="2200"/>
              <a:buNone/>
            </a:pPr>
            <a:br>
              <a:rPr lang="en-US"/>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400"/>
              <a:buNone/>
            </a:pPr>
            <a:r>
              <a:rPr lang="en-US"/>
              <a:t>TYPES OF AIR CONDITIONING</a:t>
            </a:r>
            <a:endParaRPr/>
          </a:p>
        </p:txBody>
      </p:sp>
      <p:sp>
        <p:nvSpPr>
          <p:cNvPr id="226" name="Google Shape;226;p22"/>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SzPts val="2200"/>
              <a:buFont typeface="Noto Sans Symbols"/>
              <a:buChar char="▪"/>
            </a:pPr>
            <a:r>
              <a:rPr lang="en-US"/>
              <a:t>Decentralized</a:t>
            </a:r>
            <a:endParaRPr/>
          </a:p>
          <a:p>
            <a:pPr indent="-368300" lvl="1" marL="914400" rtl="0" algn="l">
              <a:lnSpc>
                <a:spcPct val="100000"/>
              </a:lnSpc>
              <a:spcBef>
                <a:spcPts val="1000"/>
              </a:spcBef>
              <a:spcAft>
                <a:spcPts val="0"/>
              </a:spcAft>
              <a:buSzPts val="2200"/>
              <a:buFont typeface="Noto Sans Symbols"/>
              <a:buChar char="▪"/>
            </a:pPr>
            <a:r>
              <a:rPr lang="en-US"/>
              <a:t>Window AC</a:t>
            </a:r>
            <a:endParaRPr/>
          </a:p>
          <a:p>
            <a:pPr indent="-368300" lvl="1" marL="914400" rtl="0" algn="l">
              <a:lnSpc>
                <a:spcPct val="100000"/>
              </a:lnSpc>
              <a:spcBef>
                <a:spcPts val="1000"/>
              </a:spcBef>
              <a:spcAft>
                <a:spcPts val="0"/>
              </a:spcAft>
              <a:buSzPts val="2200"/>
              <a:buFont typeface="Noto Sans Symbols"/>
              <a:buChar char="▪"/>
            </a:pPr>
            <a:r>
              <a:rPr lang="en-US"/>
              <a:t>Split AC</a:t>
            </a:r>
            <a:endParaRPr/>
          </a:p>
          <a:p>
            <a:pPr indent="-368300" lvl="0" marL="457200" rtl="0" algn="l">
              <a:lnSpc>
                <a:spcPct val="100000"/>
              </a:lnSpc>
              <a:spcBef>
                <a:spcPts val="0"/>
              </a:spcBef>
              <a:spcAft>
                <a:spcPts val="0"/>
              </a:spcAft>
              <a:buSzPts val="2200"/>
              <a:buFont typeface="Noto Sans Symbols"/>
              <a:buChar char="▪"/>
            </a:pPr>
            <a:r>
              <a:rPr lang="en-US"/>
              <a:t>Centralized</a:t>
            </a:r>
            <a:endParaRPr/>
          </a:p>
          <a:p>
            <a:pPr indent="-368300" lvl="1" marL="914400" rtl="0" algn="l">
              <a:lnSpc>
                <a:spcPct val="100000"/>
              </a:lnSpc>
              <a:spcBef>
                <a:spcPts val="1000"/>
              </a:spcBef>
              <a:spcAft>
                <a:spcPts val="0"/>
              </a:spcAft>
              <a:buSzPts val="2200"/>
              <a:buFont typeface="Noto Sans Symbols"/>
              <a:buChar char="▪"/>
            </a:pPr>
            <a:r>
              <a:rPr lang="en-US"/>
              <a:t>Variable Refrigerant Flow system</a:t>
            </a:r>
            <a:endParaRPr/>
          </a:p>
          <a:p>
            <a:pPr indent="-368300" lvl="1" marL="914400" rtl="0" algn="l">
              <a:lnSpc>
                <a:spcPct val="100000"/>
              </a:lnSpc>
              <a:spcBef>
                <a:spcPts val="1000"/>
              </a:spcBef>
              <a:spcAft>
                <a:spcPts val="0"/>
              </a:spcAft>
              <a:buSzPts val="2200"/>
              <a:buFont typeface="Noto Sans Symbols"/>
              <a:buChar char="▪"/>
            </a:pPr>
            <a:r>
              <a:rPr lang="en-US"/>
              <a:t>Chiller systems</a:t>
            </a:r>
            <a:endParaRPr/>
          </a:p>
          <a:p>
            <a:pPr indent="-368300" lvl="1" marL="914400" rtl="0" algn="l">
              <a:lnSpc>
                <a:spcPct val="100000"/>
              </a:lnSpc>
              <a:spcBef>
                <a:spcPts val="1000"/>
              </a:spcBef>
              <a:spcAft>
                <a:spcPts val="0"/>
              </a:spcAft>
              <a:buSzPts val="2200"/>
              <a:buFont typeface="Noto Sans Symbols"/>
              <a:buChar char="▪"/>
            </a:pPr>
            <a:r>
              <a:rPr lang="en-US"/>
              <a:t>DX system</a:t>
            </a:r>
            <a:endParaRPr/>
          </a:p>
          <a:p>
            <a:pPr indent="-228600" lvl="0" marL="457200" rtl="0" algn="l">
              <a:lnSpc>
                <a:spcPct val="100000"/>
              </a:lnSpc>
              <a:spcBef>
                <a:spcPts val="0"/>
              </a:spcBef>
              <a:spcAft>
                <a:spcPts val="0"/>
              </a:spcAft>
              <a:buSzPts val="2200"/>
              <a:buFont typeface="Noto Sans Symbols"/>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ctrTitle"/>
          </p:nvPr>
        </p:nvSpPr>
        <p:spPr>
          <a:xfrm>
            <a:off x="1773500" y="1980025"/>
            <a:ext cx="5597100" cy="6711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5200"/>
              <a:buNone/>
            </a:pPr>
            <a:r>
              <a:rPr lang="en-US" sz="4400">
                <a:latin typeface="Comic Sans MS"/>
                <a:ea typeface="Comic Sans MS"/>
                <a:cs typeface="Comic Sans MS"/>
                <a:sym typeface="Comic Sans MS"/>
              </a:rPr>
              <a:t>PROBLEMS</a:t>
            </a:r>
            <a:r>
              <a:rPr lang="en-US" sz="4400">
                <a:latin typeface="Aharoni"/>
                <a:ea typeface="Aharoni"/>
                <a:cs typeface="Aharoni"/>
                <a:sym typeface="Aharoni"/>
              </a:rPr>
              <a:t> </a:t>
            </a:r>
            <a:endParaRPr sz="4400">
              <a:latin typeface="Aharoni"/>
              <a:ea typeface="Aharoni"/>
              <a:cs typeface="Aharoni"/>
              <a:sym typeface="Aharoni"/>
            </a:endParaRPr>
          </a:p>
        </p:txBody>
      </p:sp>
      <p:sp>
        <p:nvSpPr>
          <p:cNvPr id="232" name="Google Shape;232;p23"/>
          <p:cNvSpPr txBox="1"/>
          <p:nvPr>
            <p:ph idx="1" type="subTitle"/>
          </p:nvPr>
        </p:nvSpPr>
        <p:spPr>
          <a:xfrm>
            <a:off x="1773500" y="2664426"/>
            <a:ext cx="5597100" cy="386400"/>
          </a:xfrm>
          <a:prstGeom prst="rect">
            <a:avLst/>
          </a:prstGeom>
          <a:noFill/>
          <a:ln>
            <a:noFill/>
          </a:ln>
        </p:spPr>
        <p:txBody>
          <a:bodyPr anchorCtr="0" anchor="t" bIns="0" lIns="0" spcFirstLastPara="1" rIns="0" wrap="square" tIns="0">
            <a:noAutofit/>
          </a:bodyPr>
          <a:lstStyle/>
          <a:p>
            <a:pPr indent="-368300" lvl="0" marL="457200" rtl="0" algn="ctr">
              <a:lnSpc>
                <a:spcPct val="100000"/>
              </a:lnSpc>
              <a:spcBef>
                <a:spcPts val="0"/>
              </a:spcBef>
              <a:spcAft>
                <a:spcPts val="0"/>
              </a:spcAft>
              <a:buClr>
                <a:schemeClr val="accent2"/>
              </a:buClr>
              <a:buSzPts val="2200"/>
              <a:buNone/>
            </a:pPr>
            <a:r>
              <a:rPr lang="en-US" sz="2000">
                <a:latin typeface="Comic Sans MS"/>
                <a:ea typeface="Comic Sans MS"/>
                <a:cs typeface="Comic Sans MS"/>
                <a:sym typeface="Comic Sans MS"/>
              </a:rPr>
              <a:t>Faced by traditional cooling system</a:t>
            </a:r>
            <a:endParaRPr/>
          </a:p>
        </p:txBody>
      </p:sp>
      <p:sp>
        <p:nvSpPr>
          <p:cNvPr id="233" name="Google Shape;233;p23"/>
          <p:cNvSpPr txBox="1"/>
          <p:nvPr/>
        </p:nvSpPr>
        <p:spPr>
          <a:xfrm>
            <a:off x="990600" y="668482"/>
            <a:ext cx="83820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dk1"/>
                </a:solidFill>
                <a:latin typeface="Kaushan Script"/>
                <a:ea typeface="Kaushan Script"/>
                <a:cs typeface="Kaushan Script"/>
                <a:sym typeface="Kaushan Script"/>
              </a:rPr>
              <a:t>3</a:t>
            </a:r>
            <a:endParaRPr b="0" i="0" sz="6600" u="none" cap="none" strike="noStrike">
              <a:solidFill>
                <a:schemeClr val="dk1"/>
              </a:solidFill>
              <a:latin typeface="Kaushan Script"/>
              <a:ea typeface="Kaushan Script"/>
              <a:cs typeface="Kaushan Script"/>
              <a:sym typeface="Kaushan Scrip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